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Slab"/>
      <p:regular r:id="rId41"/>
      <p:bold r:id="rId42"/>
    </p:embeddedFon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7" roundtripDataSignature="AMtx7mg/aFjemSSjYwG0GUSYSgl5uYo7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Slab-bold.fntdata"/><Relationship Id="rId41" Type="http://schemas.openxmlformats.org/officeDocument/2006/relationships/font" Target="fonts/RobotoSlab-regular.fntdata"/><Relationship Id="rId22" Type="http://schemas.openxmlformats.org/officeDocument/2006/relationships/slide" Target="slides/slide17.xml"/><Relationship Id="rId44" Type="http://schemas.openxmlformats.org/officeDocument/2006/relationships/font" Target="fonts/Roboto-bold.fntdata"/><Relationship Id="rId21" Type="http://schemas.openxmlformats.org/officeDocument/2006/relationships/slide" Target="slides/slide16.xml"/><Relationship Id="rId43" Type="http://schemas.openxmlformats.org/officeDocument/2006/relationships/font" Target="fonts/Roboto-regular.fntdata"/><Relationship Id="rId24" Type="http://schemas.openxmlformats.org/officeDocument/2006/relationships/slide" Target="slides/slide19.xml"/><Relationship Id="rId46" Type="http://schemas.openxmlformats.org/officeDocument/2006/relationships/font" Target="fonts/Roboto-boldItalic.fntdata"/><Relationship Id="rId23" Type="http://schemas.openxmlformats.org/officeDocument/2006/relationships/slide" Target="slides/slide18.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d47f34a7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d47f34a70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cd51fe17d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cd51fe17d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47f34a70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47f34a70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464bb7e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c464bb7e2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d51fe17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d51fe17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47f34a70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d47f34a701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47f34a70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47f34a70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47f34a70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47f34a70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75d1aab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c75d1aabd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464bb7e2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c464bb7e25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47f34a70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47f34a70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27f6b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c6f27f6ba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d47f34a70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d47f34a70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464bb7e2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c464bb7e25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464bb7e25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c464bb7e25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8f9aeb0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c8f9aeb00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8f9aeb00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c8f9aeb009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47f34a70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47f34a70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47f34a70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d47f34a70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47f34a70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47f34a70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47f34a70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47f34a70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47f34a70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47f34a7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c8f9aeb0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c8f9aeb00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47f34a70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47f34a70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47f34a70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47f34a70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47f34a70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47f34a70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47f34a70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47f34a70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47f34a70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47f34a70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47f34a70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47f34a70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d51fe17d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cd51fe17d4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47f34a70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47f34a70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d51fe17d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d51fe17d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47f34a7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47f34a7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47f34a70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47f34a70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47f34a70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47f34a70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type="title">
  <p:cSld name="TITLE">
    <p:spTree>
      <p:nvGrpSpPr>
        <p:cNvPr id="7" name="Shape 7"/>
        <p:cNvGrpSpPr/>
        <p:nvPr/>
      </p:nvGrpSpPr>
      <p:grpSpPr>
        <a:xfrm>
          <a:off x="0" y="0"/>
          <a:ext cx="0" cy="0"/>
          <a:chOff x="0" y="0"/>
          <a:chExt cx="0" cy="0"/>
        </a:xfrm>
      </p:grpSpPr>
      <p:pic>
        <p:nvPicPr>
          <p:cNvPr id="8" name="Google Shape;8;p11"/>
          <p:cNvPicPr preferRelativeResize="0"/>
          <p:nvPr/>
        </p:nvPicPr>
        <p:blipFill rotWithShape="1">
          <a:blip r:embed="rId2">
            <a:alphaModFix/>
          </a:blip>
          <a:srcRect b="0" l="0" r="0" t="0"/>
          <a:stretch/>
        </p:blipFill>
        <p:spPr>
          <a:xfrm>
            <a:off x="100" y="0"/>
            <a:ext cx="9143803" cy="51434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 name="Shape 30"/>
        <p:cNvGrpSpPr/>
        <p:nvPr/>
      </p:nvGrpSpPr>
      <p:grpSpPr>
        <a:xfrm>
          <a:off x="0" y="0"/>
          <a:ext cx="0" cy="0"/>
          <a:chOff x="0" y="0"/>
          <a:chExt cx="0" cy="0"/>
        </a:xfrm>
      </p:grpSpPr>
      <p:sp>
        <p:nvSpPr>
          <p:cNvPr id="31" name="Google Shape;31;gc464bb7e25_1_21"/>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 name="Google Shape;32;gc464bb7e25_1_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33" name="Google Shape;33;gc464bb7e25_1_21"/>
          <p:cNvSpPr txBox="1"/>
          <p:nvPr>
            <p:ph type="title"/>
          </p:nvPr>
        </p:nvSpPr>
        <p:spPr>
          <a:xfrm>
            <a:off x="265500" y="1209075"/>
            <a:ext cx="4045200" cy="15063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800"/>
              <a:buFont typeface="Arial"/>
              <a:buChar char="■"/>
              <a:defRPr b="0" i="0" sz="3800" u="none" cap="none" strike="noStrike">
                <a:solidFill>
                  <a:srgbClr val="000000"/>
                </a:solidFill>
                <a:latin typeface="Arial"/>
                <a:ea typeface="Arial"/>
                <a:cs typeface="Arial"/>
                <a:sym typeface="Arial"/>
              </a:defRPr>
            </a:lvl9pPr>
          </a:lstStyle>
          <a:p/>
        </p:txBody>
      </p:sp>
      <p:sp>
        <p:nvSpPr>
          <p:cNvPr id="34" name="Google Shape;34;gc464bb7e25_1_21"/>
          <p:cNvSpPr txBox="1"/>
          <p:nvPr>
            <p:ph idx="1" type="subTitle"/>
          </p:nvPr>
        </p:nvSpPr>
        <p:spPr>
          <a:xfrm>
            <a:off x="265500" y="2769001"/>
            <a:ext cx="4045200" cy="1345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1pPr>
            <a:lvl2pPr lvl="1"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2pPr>
            <a:lvl3pPr lvl="2"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3pPr>
            <a:lvl4pPr lvl="3"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4pPr>
            <a:lvl5pPr lvl="4"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5pPr>
            <a:lvl6pPr lvl="5"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6pPr>
            <a:lvl7pPr lvl="6"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7pPr>
            <a:lvl8pPr lvl="7"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8pPr>
            <a:lvl9pPr lvl="8" marR="0" rtl="0" algn="ctr">
              <a:lnSpc>
                <a:spcPct val="100000"/>
              </a:lnSpc>
              <a:spcBef>
                <a:spcPts val="0"/>
              </a:spcBef>
              <a:spcAft>
                <a:spcPts val="0"/>
              </a:spcAft>
              <a:buClr>
                <a:schemeClr val="accent5"/>
              </a:buClr>
              <a:buSzPts val="2100"/>
              <a:buFont typeface="Arial"/>
              <a:buNone/>
              <a:defRPr b="0" i="0" sz="2100" u="none" cap="none" strike="noStrike">
                <a:solidFill>
                  <a:schemeClr val="accent5"/>
                </a:solidFill>
                <a:latin typeface="Arial"/>
                <a:ea typeface="Arial"/>
                <a:cs typeface="Arial"/>
                <a:sym typeface="Arial"/>
              </a:defRPr>
            </a:lvl9pPr>
          </a:lstStyle>
          <a:p/>
        </p:txBody>
      </p:sp>
      <p:sp>
        <p:nvSpPr>
          <p:cNvPr id="35" name="Google Shape;35;gc464bb7e25_1_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6" name="Google Shape;36;gc464bb7e25_1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
    <p:spTree>
      <p:nvGrpSpPr>
        <p:cNvPr id="37" name="Shape 37"/>
        <p:cNvGrpSpPr/>
        <p:nvPr/>
      </p:nvGrpSpPr>
      <p:grpSpPr>
        <a:xfrm>
          <a:off x="0" y="0"/>
          <a:ext cx="0" cy="0"/>
          <a:chOff x="0" y="0"/>
          <a:chExt cx="0" cy="0"/>
        </a:xfrm>
      </p:grpSpPr>
      <p:pic>
        <p:nvPicPr>
          <p:cNvPr id="38" name="Google Shape;38;p20"/>
          <p:cNvPicPr preferRelativeResize="0"/>
          <p:nvPr/>
        </p:nvPicPr>
        <p:blipFill rotWithShape="1">
          <a:blip r:embed="rId2">
            <a:alphaModFix/>
          </a:blip>
          <a:srcRect b="0" l="0" r="0" t="0"/>
          <a:stretch/>
        </p:blipFill>
        <p:spPr>
          <a:xfrm>
            <a:off x="0" y="0"/>
            <a:ext cx="9143803" cy="514349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_1_1">
    <p:spTree>
      <p:nvGrpSpPr>
        <p:cNvPr id="39" name="Shape 39"/>
        <p:cNvGrpSpPr/>
        <p:nvPr/>
      </p:nvGrpSpPr>
      <p:grpSpPr>
        <a:xfrm>
          <a:off x="0" y="0"/>
          <a:ext cx="0" cy="0"/>
          <a:chOff x="0" y="0"/>
          <a:chExt cx="0" cy="0"/>
        </a:xfrm>
      </p:grpSpPr>
      <p:pic>
        <p:nvPicPr>
          <p:cNvPr id="40" name="Google Shape;40;p14"/>
          <p:cNvPicPr preferRelativeResize="0"/>
          <p:nvPr/>
        </p:nvPicPr>
        <p:blipFill rotWithShape="1">
          <a:blip r:embed="rId2">
            <a:alphaModFix/>
          </a:blip>
          <a:srcRect b="0" l="0" r="0" t="0"/>
          <a:stretch/>
        </p:blipFill>
        <p:spPr>
          <a:xfrm>
            <a:off x="0" y="0"/>
            <a:ext cx="9144003" cy="514360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5">
  <p:cSld name="BLANK_1_1_1_1_1_1_1_1_1_4">
    <p:spTree>
      <p:nvGrpSpPr>
        <p:cNvPr id="41" name="Shape 41"/>
        <p:cNvGrpSpPr/>
        <p:nvPr/>
      </p:nvGrpSpPr>
      <p:grpSpPr>
        <a:xfrm>
          <a:off x="0" y="0"/>
          <a:ext cx="0" cy="0"/>
          <a:chOff x="0" y="0"/>
          <a:chExt cx="0" cy="0"/>
        </a:xfrm>
      </p:grpSpPr>
      <p:pic>
        <p:nvPicPr>
          <p:cNvPr id="42" name="Google Shape;42;gb528583a88_0_81"/>
          <p:cNvPicPr preferRelativeResize="0"/>
          <p:nvPr/>
        </p:nvPicPr>
        <p:blipFill rotWithShape="1">
          <a:blip r:embed="rId2">
            <a:alphaModFix/>
          </a:blip>
          <a:srcRect b="0" l="0" r="0" t="0"/>
          <a:stretch/>
        </p:blipFill>
        <p:spPr>
          <a:xfrm>
            <a:off x="-29625" y="-36025"/>
            <a:ext cx="9271900" cy="5215550"/>
          </a:xfrm>
          <a:prstGeom prst="rect">
            <a:avLst/>
          </a:prstGeom>
          <a:noFill/>
          <a:ln>
            <a:noFill/>
          </a:ln>
        </p:spPr>
      </p:pic>
      <p:pic>
        <p:nvPicPr>
          <p:cNvPr id="43" name="Google Shape;43;gb528583a88_0_81"/>
          <p:cNvPicPr preferRelativeResize="0"/>
          <p:nvPr/>
        </p:nvPicPr>
        <p:blipFill rotWithShape="1">
          <a:blip r:embed="rId3">
            <a:alphaModFix/>
          </a:blip>
          <a:srcRect b="0" l="0" r="0" t="0"/>
          <a:stretch/>
        </p:blipFill>
        <p:spPr>
          <a:xfrm>
            <a:off x="-29625" y="-36025"/>
            <a:ext cx="9311297" cy="523869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2">
  <p:cSld name="BLANK_1_1_1_1_1_1_1_1_1_1">
    <p:spTree>
      <p:nvGrpSpPr>
        <p:cNvPr id="44" name="Shape 44"/>
        <p:cNvGrpSpPr/>
        <p:nvPr/>
      </p:nvGrpSpPr>
      <p:grpSpPr>
        <a:xfrm>
          <a:off x="0" y="0"/>
          <a:ext cx="0" cy="0"/>
          <a:chOff x="0" y="0"/>
          <a:chExt cx="0" cy="0"/>
        </a:xfrm>
      </p:grpSpPr>
      <p:pic>
        <p:nvPicPr>
          <p:cNvPr id="45" name="Google Shape;45;gb528583a88_0_69"/>
          <p:cNvPicPr preferRelativeResize="0"/>
          <p:nvPr/>
        </p:nvPicPr>
        <p:blipFill rotWithShape="1">
          <a:blip r:embed="rId2">
            <a:alphaModFix/>
          </a:blip>
          <a:srcRect b="0" l="0" r="0" t="0"/>
          <a:stretch/>
        </p:blipFill>
        <p:spPr>
          <a:xfrm>
            <a:off x="-29625" y="-36025"/>
            <a:ext cx="9271900" cy="5215550"/>
          </a:xfrm>
          <a:prstGeom prst="rect">
            <a:avLst/>
          </a:prstGeom>
          <a:noFill/>
          <a:ln>
            <a:noFill/>
          </a:ln>
        </p:spPr>
      </p:pic>
      <p:pic>
        <p:nvPicPr>
          <p:cNvPr id="46" name="Google Shape;46;gb528583a88_0_69"/>
          <p:cNvPicPr preferRelativeResize="0"/>
          <p:nvPr/>
        </p:nvPicPr>
        <p:blipFill rotWithShape="1">
          <a:blip r:embed="rId3">
            <a:alphaModFix/>
          </a:blip>
          <a:srcRect b="0" l="0" r="0" t="0"/>
          <a:stretch/>
        </p:blipFill>
        <p:spPr>
          <a:xfrm>
            <a:off x="-29625" y="-37012"/>
            <a:ext cx="9271906" cy="521653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3">
  <p:cSld name="BLANK_1_1_1_1_1_1_1_1_1_2">
    <p:spTree>
      <p:nvGrpSpPr>
        <p:cNvPr id="47" name="Shape 47"/>
        <p:cNvGrpSpPr/>
        <p:nvPr/>
      </p:nvGrpSpPr>
      <p:grpSpPr>
        <a:xfrm>
          <a:off x="0" y="0"/>
          <a:ext cx="0" cy="0"/>
          <a:chOff x="0" y="0"/>
          <a:chExt cx="0" cy="0"/>
        </a:xfrm>
      </p:grpSpPr>
      <p:pic>
        <p:nvPicPr>
          <p:cNvPr id="48" name="Google Shape;48;gb528583a88_0_73"/>
          <p:cNvPicPr preferRelativeResize="0"/>
          <p:nvPr/>
        </p:nvPicPr>
        <p:blipFill rotWithShape="1">
          <a:blip r:embed="rId2">
            <a:alphaModFix/>
          </a:blip>
          <a:srcRect b="0" l="0" r="0" t="0"/>
          <a:stretch/>
        </p:blipFill>
        <p:spPr>
          <a:xfrm>
            <a:off x="-29625" y="-36025"/>
            <a:ext cx="9271900" cy="5215550"/>
          </a:xfrm>
          <a:prstGeom prst="rect">
            <a:avLst/>
          </a:prstGeom>
          <a:noFill/>
          <a:ln>
            <a:noFill/>
          </a:ln>
        </p:spPr>
      </p:pic>
      <p:pic>
        <p:nvPicPr>
          <p:cNvPr id="49" name="Google Shape;49;gb528583a88_0_73"/>
          <p:cNvPicPr preferRelativeResize="0"/>
          <p:nvPr/>
        </p:nvPicPr>
        <p:blipFill rotWithShape="1">
          <a:blip r:embed="rId3">
            <a:alphaModFix/>
          </a:blip>
          <a:srcRect b="0" l="0" r="0" t="0"/>
          <a:stretch/>
        </p:blipFill>
        <p:spPr>
          <a:xfrm>
            <a:off x="-29625" y="-36025"/>
            <a:ext cx="9271906" cy="52165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4">
  <p:cSld name="BLANK_1_1_1_1_1_1_1_1_1_3">
    <p:spTree>
      <p:nvGrpSpPr>
        <p:cNvPr id="50" name="Shape 50"/>
        <p:cNvGrpSpPr/>
        <p:nvPr/>
      </p:nvGrpSpPr>
      <p:grpSpPr>
        <a:xfrm>
          <a:off x="0" y="0"/>
          <a:ext cx="0" cy="0"/>
          <a:chOff x="0" y="0"/>
          <a:chExt cx="0" cy="0"/>
        </a:xfrm>
      </p:grpSpPr>
      <p:pic>
        <p:nvPicPr>
          <p:cNvPr id="51" name="Google Shape;51;gb528583a88_0_77"/>
          <p:cNvPicPr preferRelativeResize="0"/>
          <p:nvPr/>
        </p:nvPicPr>
        <p:blipFill rotWithShape="1">
          <a:blip r:embed="rId2">
            <a:alphaModFix/>
          </a:blip>
          <a:srcRect b="0" l="0" r="0" t="0"/>
          <a:stretch/>
        </p:blipFill>
        <p:spPr>
          <a:xfrm>
            <a:off x="-29625" y="-36025"/>
            <a:ext cx="9271900" cy="5215550"/>
          </a:xfrm>
          <a:prstGeom prst="rect">
            <a:avLst/>
          </a:prstGeom>
          <a:noFill/>
          <a:ln>
            <a:noFill/>
          </a:ln>
        </p:spPr>
      </p:pic>
      <p:pic>
        <p:nvPicPr>
          <p:cNvPr id="52" name="Google Shape;52;gb528583a88_0_77"/>
          <p:cNvPicPr preferRelativeResize="0"/>
          <p:nvPr/>
        </p:nvPicPr>
        <p:blipFill rotWithShape="1">
          <a:blip r:embed="rId3">
            <a:alphaModFix/>
          </a:blip>
          <a:srcRect b="0" l="0" r="0" t="0"/>
          <a:stretch/>
        </p:blipFill>
        <p:spPr>
          <a:xfrm>
            <a:off x="-29625" y="-36025"/>
            <a:ext cx="9271906" cy="52165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_1_1_1_1">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b="0" l="0" r="0" t="0"/>
          <a:stretch/>
        </p:blipFill>
        <p:spPr>
          <a:xfrm>
            <a:off x="0" y="0"/>
            <a:ext cx="9143996" cy="514456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CUSTOM">
    <p:spTree>
      <p:nvGrpSpPr>
        <p:cNvPr id="55" name="Shape 5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1">
  <p:cSld name="CUSTOM_1">
    <p:spTree>
      <p:nvGrpSpPr>
        <p:cNvPr id="56" name="Shape 56"/>
        <p:cNvGrpSpPr/>
        <p:nvPr/>
      </p:nvGrpSpPr>
      <p:grpSpPr>
        <a:xfrm>
          <a:off x="0" y="0"/>
          <a:ext cx="0" cy="0"/>
          <a:chOff x="0" y="0"/>
          <a:chExt cx="0" cy="0"/>
        </a:xfrm>
      </p:grpSpPr>
      <p:pic>
        <p:nvPicPr>
          <p:cNvPr id="57" name="Google Shape;57;p17"/>
          <p:cNvPicPr preferRelativeResize="0"/>
          <p:nvPr/>
        </p:nvPicPr>
        <p:blipFill rotWithShape="1">
          <a:blip r:embed="rId2">
            <a:alphaModFix/>
          </a:blip>
          <a:srcRect b="0" l="0" r="0" t="0"/>
          <a:stretch/>
        </p:blipFill>
        <p:spPr>
          <a:xfrm>
            <a:off x="3071050" y="2208238"/>
            <a:ext cx="3001902" cy="7270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
    <p:spTree>
      <p:nvGrpSpPr>
        <p:cNvPr id="9" name="Shape 9"/>
        <p:cNvGrpSpPr/>
        <p:nvPr/>
      </p:nvGrpSpPr>
      <p:grpSpPr>
        <a:xfrm>
          <a:off x="0" y="0"/>
          <a:ext cx="0" cy="0"/>
          <a:chOff x="0" y="0"/>
          <a:chExt cx="0" cy="0"/>
        </a:xfrm>
      </p:grpSpPr>
      <p:pic>
        <p:nvPicPr>
          <p:cNvPr id="10" name="Google Shape;10;p19"/>
          <p:cNvPicPr preferRelativeResize="0"/>
          <p:nvPr/>
        </p:nvPicPr>
        <p:blipFill rotWithShape="1">
          <a:blip r:embed="rId2">
            <a:alphaModFix/>
          </a:blip>
          <a:srcRect b="0" l="0" r="0" t="0"/>
          <a:stretch/>
        </p:blipFill>
        <p:spPr>
          <a:xfrm>
            <a:off x="0" y="0"/>
            <a:ext cx="9144003" cy="514360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1 1">
  <p:cSld name="CUSTOM_1_1">
    <p:spTree>
      <p:nvGrpSpPr>
        <p:cNvPr id="58" name="Shape 58"/>
        <p:cNvGrpSpPr/>
        <p:nvPr/>
      </p:nvGrpSpPr>
      <p:grpSpPr>
        <a:xfrm>
          <a:off x="0" y="0"/>
          <a:ext cx="0" cy="0"/>
          <a:chOff x="0" y="0"/>
          <a:chExt cx="0" cy="0"/>
        </a:xfrm>
      </p:grpSpPr>
      <p:pic>
        <p:nvPicPr>
          <p:cNvPr id="59" name="Google Shape;59;p18"/>
          <p:cNvPicPr preferRelativeResize="0"/>
          <p:nvPr/>
        </p:nvPicPr>
        <p:blipFill rotWithShape="1">
          <a:blip r:embed="rId2">
            <a:alphaModFix/>
          </a:blip>
          <a:srcRect b="0" l="0" r="0" t="0"/>
          <a:stretch/>
        </p:blipFill>
        <p:spPr>
          <a:xfrm>
            <a:off x="-42625" y="190650"/>
            <a:ext cx="1766973" cy="427925"/>
          </a:xfrm>
          <a:prstGeom prst="rect">
            <a:avLst/>
          </a:prstGeom>
          <a:noFill/>
          <a:ln>
            <a:noFill/>
          </a:ln>
        </p:spPr>
      </p:pic>
      <p:pic>
        <p:nvPicPr>
          <p:cNvPr id="60" name="Google Shape;60;p18"/>
          <p:cNvPicPr preferRelativeResize="0"/>
          <p:nvPr/>
        </p:nvPicPr>
        <p:blipFill rotWithShape="1">
          <a:blip r:embed="rId3">
            <a:alphaModFix/>
          </a:blip>
          <a:srcRect b="0" l="0" r="0" t="0"/>
          <a:stretch/>
        </p:blipFill>
        <p:spPr>
          <a:xfrm>
            <a:off x="8406374" y="4405875"/>
            <a:ext cx="737624" cy="7376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_1_1_1">
    <p:spTree>
      <p:nvGrpSpPr>
        <p:cNvPr id="61" name="Shape 61"/>
        <p:cNvGrpSpPr/>
        <p:nvPr/>
      </p:nvGrpSpPr>
      <p:grpSpPr>
        <a:xfrm>
          <a:off x="0" y="0"/>
          <a:ext cx="0" cy="0"/>
          <a:chOff x="0" y="0"/>
          <a:chExt cx="0" cy="0"/>
        </a:xfrm>
      </p:grpSpPr>
      <p:pic>
        <p:nvPicPr>
          <p:cNvPr id="62" name="Google Shape;62;p21"/>
          <p:cNvPicPr preferRelativeResize="0"/>
          <p:nvPr/>
        </p:nvPicPr>
        <p:blipFill rotWithShape="1">
          <a:blip r:embed="rId2">
            <a:alphaModFix/>
          </a:blip>
          <a:srcRect b="0" l="0" r="0" t="0"/>
          <a:stretch/>
        </p:blipFill>
        <p:spPr>
          <a:xfrm>
            <a:off x="0" y="0"/>
            <a:ext cx="9143996" cy="514456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63" name="Shape 63"/>
        <p:cNvGrpSpPr/>
        <p:nvPr/>
      </p:nvGrpSpPr>
      <p:grpSpPr>
        <a:xfrm>
          <a:off x="0" y="0"/>
          <a:ext cx="0" cy="0"/>
          <a:chOff x="0" y="0"/>
          <a:chExt cx="0" cy="0"/>
        </a:xfrm>
      </p:grpSpPr>
      <p:sp>
        <p:nvSpPr>
          <p:cNvPr id="64" name="Google Shape;64;gc464bb7e25_1_7"/>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65" name="Google Shape;65;gc464bb7e25_1_7"/>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66" name="Google Shape;66;gc464bb7e25_1_7"/>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7" name="Google Shape;67;gc464bb7e25_1_7"/>
          <p:cNvSpPr txBox="1"/>
          <p:nvPr>
            <p:ph type="ctrTitle"/>
          </p:nvPr>
        </p:nvSpPr>
        <p:spPr>
          <a:xfrm>
            <a:off x="1680302" y="1188925"/>
            <a:ext cx="5783400" cy="14574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000"/>
              <a:buFont typeface="Arial"/>
              <a:buChar char="■"/>
              <a:defRPr b="0" i="0" sz="4000" u="none" cap="none" strike="noStrike">
                <a:solidFill>
                  <a:srgbClr val="000000"/>
                </a:solidFill>
                <a:latin typeface="Arial"/>
                <a:ea typeface="Arial"/>
                <a:cs typeface="Arial"/>
                <a:sym typeface="Arial"/>
              </a:defRPr>
            </a:lvl9pPr>
          </a:lstStyle>
          <a:p/>
        </p:txBody>
      </p:sp>
      <p:sp>
        <p:nvSpPr>
          <p:cNvPr id="68" name="Google Shape;68;gc464bb7e25_1_7"/>
          <p:cNvSpPr txBox="1"/>
          <p:nvPr>
            <p:ph idx="1" type="subTitle"/>
          </p:nvPr>
        </p:nvSpPr>
        <p:spPr>
          <a:xfrm>
            <a:off x="1680302" y="3049450"/>
            <a:ext cx="5783400" cy="909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1pPr>
            <a:lvl2pPr lvl="1"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2pPr>
            <a:lvl3pPr lvl="2"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3pPr>
            <a:lvl4pPr lvl="3"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4pPr>
            <a:lvl5pPr lvl="4"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5pPr>
            <a:lvl6pPr lvl="5"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6pPr>
            <a:lvl7pPr lvl="6"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7pPr>
            <a:lvl8pPr lvl="7"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8pPr>
            <a:lvl9pPr lvl="8" marR="0" rtl="0" algn="ctr">
              <a:lnSpc>
                <a:spcPct val="100000"/>
              </a:lnSpc>
              <a:spcBef>
                <a:spcPts val="0"/>
              </a:spcBef>
              <a:spcAft>
                <a:spcPts val="0"/>
              </a:spcAft>
              <a:buClr>
                <a:schemeClr val="accent5"/>
              </a:buClr>
              <a:buSzPts val="2400"/>
              <a:buFont typeface="Roboto Slab"/>
              <a:buNone/>
              <a:defRPr b="0" i="0" sz="2400" u="none" cap="none" strike="noStrike">
                <a:solidFill>
                  <a:schemeClr val="accent5"/>
                </a:solidFill>
                <a:latin typeface="Roboto Slab"/>
                <a:ea typeface="Roboto Slab"/>
                <a:cs typeface="Roboto Slab"/>
                <a:sym typeface="Roboto Slab"/>
              </a:defRPr>
            </a:lvl9pPr>
          </a:lstStyle>
          <a:p/>
        </p:txBody>
      </p:sp>
      <p:sp>
        <p:nvSpPr>
          <p:cNvPr id="69" name="Google Shape;69;gc464bb7e25_1_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gc464bb7e25_1_92"/>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Char char="■"/>
              <a:defRPr b="0" i="0" sz="4800" u="none" cap="none" strike="noStrike">
                <a:solidFill>
                  <a:srgbClr val="000000"/>
                </a:solidFill>
                <a:latin typeface="Arial"/>
                <a:ea typeface="Arial"/>
                <a:cs typeface="Arial"/>
                <a:sym typeface="Arial"/>
              </a:defRPr>
            </a:lvl9pPr>
          </a:lstStyle>
          <a:p/>
        </p:txBody>
      </p:sp>
      <p:sp>
        <p:nvSpPr>
          <p:cNvPr id="72" name="Google Shape;72;gc464bb7e25_1_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type="blank">
  <p:cSld name="BLANK">
    <p:spTree>
      <p:nvGrpSpPr>
        <p:cNvPr id="11" name="Shape 11"/>
        <p:cNvGrpSpPr/>
        <p:nvPr/>
      </p:nvGrpSpPr>
      <p:grpSpPr>
        <a:xfrm>
          <a:off x="0" y="0"/>
          <a:ext cx="0" cy="0"/>
          <a:chOff x="0" y="0"/>
          <a:chExt cx="0" cy="0"/>
        </a:xfrm>
      </p:grpSpPr>
      <p:pic>
        <p:nvPicPr>
          <p:cNvPr id="12" name="Google Shape;12;p12"/>
          <p:cNvPicPr preferRelativeResize="0"/>
          <p:nvPr/>
        </p:nvPicPr>
        <p:blipFill rotWithShape="1">
          <a:blip r:embed="rId2">
            <a:alphaModFix/>
          </a:blip>
          <a:srcRect b="0" l="0" r="0" t="0"/>
          <a:stretch/>
        </p:blipFill>
        <p:spPr>
          <a:xfrm>
            <a:off x="192" y="0"/>
            <a:ext cx="9143803" cy="514349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 name="Shape 13"/>
        <p:cNvGrpSpPr/>
        <p:nvPr/>
      </p:nvGrpSpPr>
      <p:grpSpPr>
        <a:xfrm>
          <a:off x="0" y="0"/>
          <a:ext cx="0" cy="0"/>
          <a:chOff x="0" y="0"/>
          <a:chExt cx="0" cy="0"/>
        </a:xfrm>
      </p:grpSpPr>
      <p:sp>
        <p:nvSpPr>
          <p:cNvPr id="14" name="Google Shape;14;gc464bb7e25_1_34"/>
          <p:cNvSpPr txBox="1"/>
          <p:nvPr>
            <p:ph idx="1" type="body"/>
          </p:nvPr>
        </p:nvSpPr>
        <p:spPr>
          <a:xfrm>
            <a:off x="319500" y="4233725"/>
            <a:ext cx="5998800" cy="5988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Roboto Slab"/>
              <a:buNone/>
              <a:defRPr b="0" i="0" sz="1400" u="none" cap="none" strike="noStrike">
                <a:solidFill>
                  <a:srgbClr val="000000"/>
                </a:solidFill>
                <a:latin typeface="Roboto Slab"/>
                <a:ea typeface="Roboto Slab"/>
                <a:cs typeface="Roboto Slab"/>
                <a:sym typeface="Roboto Slab"/>
              </a:defRPr>
            </a:lvl1pPr>
          </a:lstStyle>
          <a:p/>
        </p:txBody>
      </p:sp>
      <p:sp>
        <p:nvSpPr>
          <p:cNvPr id="15" name="Google Shape;15;gc464bb7e25_1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
    <p:spTree>
      <p:nvGrpSpPr>
        <p:cNvPr id="16"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b="0" l="0" r="0" t="0"/>
          <a:stretch/>
        </p:blipFill>
        <p:spPr>
          <a:xfrm>
            <a:off x="0" y="0"/>
            <a:ext cx="9144003" cy="514360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gc464bb7e25_1_51"/>
          <p:cNvSpPr txBox="1"/>
          <p:nvPr>
            <p:ph type="title"/>
          </p:nvPr>
        </p:nvSpPr>
        <p:spPr>
          <a:xfrm>
            <a:off x="387900" y="458025"/>
            <a:ext cx="8368200" cy="68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0" name="Google Shape;20;gc464bb7e25_1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gc464bb7e25_1_61"/>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3" name="Google Shape;23;gc464bb7e25_1_61"/>
          <p:cNvSpPr txBox="1"/>
          <p:nvPr>
            <p:ph type="title"/>
          </p:nvPr>
        </p:nvSpPr>
        <p:spPr>
          <a:xfrm>
            <a:off x="387900" y="458025"/>
            <a:ext cx="8368200" cy="686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 name="Google Shape;24;gc464bb7e25_1_61"/>
          <p:cNvSpPr txBox="1"/>
          <p:nvPr>
            <p:ph idx="1" type="body"/>
          </p:nvPr>
        </p:nvSpPr>
        <p:spPr>
          <a:xfrm>
            <a:off x="387900" y="1489824"/>
            <a:ext cx="8368200" cy="30789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5" name="Google Shape;25;gc464bb7e25_1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_1_1_1_1_1">
    <p:spTree>
      <p:nvGrpSpPr>
        <p:cNvPr id="26" name="Shape 26"/>
        <p:cNvGrpSpPr/>
        <p:nvPr/>
      </p:nvGrpSpPr>
      <p:grpSpPr>
        <a:xfrm>
          <a:off x="0" y="0"/>
          <a:ext cx="0" cy="0"/>
          <a:chOff x="0" y="0"/>
          <a:chExt cx="0" cy="0"/>
        </a:xfrm>
      </p:grpSpPr>
      <p:pic>
        <p:nvPicPr>
          <p:cNvPr id="27" name="Google Shape;27;p22"/>
          <p:cNvPicPr preferRelativeResize="0"/>
          <p:nvPr/>
        </p:nvPicPr>
        <p:blipFill rotWithShape="1">
          <a:blip r:embed="rId2">
            <a:alphaModFix/>
          </a:blip>
          <a:srcRect b="0" l="0" r="0" t="0"/>
          <a:stretch/>
        </p:blipFill>
        <p:spPr>
          <a:xfrm>
            <a:off x="0" y="0"/>
            <a:ext cx="9144003" cy="514360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 nucba template">
  <p:cSld name="BLANK_1_1_1_1_1_1_1_1_1">
    <p:spTree>
      <p:nvGrpSpPr>
        <p:cNvPr id="28" name="Shape 28"/>
        <p:cNvGrpSpPr/>
        <p:nvPr/>
      </p:nvGrpSpPr>
      <p:grpSpPr>
        <a:xfrm>
          <a:off x="0" y="0"/>
          <a:ext cx="0" cy="0"/>
          <a:chOff x="0" y="0"/>
          <a:chExt cx="0" cy="0"/>
        </a:xfrm>
      </p:grpSpPr>
      <p:pic>
        <p:nvPicPr>
          <p:cNvPr id="29" name="Google Shape;29;p23"/>
          <p:cNvPicPr preferRelativeResize="0"/>
          <p:nvPr/>
        </p:nvPicPr>
        <p:blipFill rotWithShape="1">
          <a:blip r:embed="rId2">
            <a:alphaModFix/>
          </a:blip>
          <a:srcRect b="0" l="0" r="0" t="0"/>
          <a:stretch/>
        </p:blipFill>
        <p:spPr>
          <a:xfrm>
            <a:off x="-29625" y="-36025"/>
            <a:ext cx="9271897" cy="52155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0"/>
          <p:cNvPicPr preferRelativeResize="0"/>
          <p:nvPr/>
        </p:nvPicPr>
        <p:blipFill rotWithShape="1">
          <a:blip r:embed="rId1">
            <a:alphaModFix/>
          </a:blip>
          <a:srcRect b="0" l="0" r="0" t="0"/>
          <a:stretch/>
        </p:blipFill>
        <p:spPr>
          <a:xfrm>
            <a:off x="952" y="0"/>
            <a:ext cx="9142089" cy="51434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es.wikipedia.org/wiki/Base_de_datos" TargetMode="External"/><Relationship Id="rId4" Type="http://schemas.openxmlformats.org/officeDocument/2006/relationships/hyperlink" Target="https://es.wikipedia.org/wiki/NoSQL" TargetMode="External"/><Relationship Id="rId9" Type="http://schemas.openxmlformats.org/officeDocument/2006/relationships/hyperlink" Target="https://es.wikipedia.org/wiki/JSON" TargetMode="External"/><Relationship Id="rId5" Type="http://schemas.openxmlformats.org/officeDocument/2006/relationships/hyperlink" Target="https://es.wikipedia.org/wiki/Base_de_datos_documental" TargetMode="External"/><Relationship Id="rId6" Type="http://schemas.openxmlformats.org/officeDocument/2006/relationships/hyperlink" Target="https://es.wikipedia.org/wiki/C%C3%B3digo_abierto" TargetMode="External"/><Relationship Id="rId7" Type="http://schemas.openxmlformats.org/officeDocument/2006/relationships/hyperlink" Target="https://es.wikipedia.org/wiki/Base_de_datos_relacional" TargetMode="External"/><Relationship Id="rId8" Type="http://schemas.openxmlformats.org/officeDocument/2006/relationships/hyperlink" Target="https://es.wikipedia.org/wiki/BS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es.wikipedia.org/wiki/Comercio_electr%C3%B3nico"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hyperlink" Target="https://sites.google.com/view/enfoquepracticobd/diseno?authuser=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ticportal.es/noticias/base-de-datos/sap-hana" TargetMode="External"/><Relationship Id="rId4" Type="http://schemas.openxmlformats.org/officeDocument/2006/relationships/hyperlink" Target="https://www.ticportal.es/temas/cloud-computing/amazon-web-services/amazon-rds" TargetMode="External"/><Relationship Id="rId5"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es.wikipedia.org/wiki/Lenguaje_de_dominio_espec%C3%ADfico" TargetMode="External"/><Relationship Id="rId4" Type="http://schemas.openxmlformats.org/officeDocument/2006/relationships/hyperlink" Target="https://es.wikipedia.org/wiki/Sistema_de_gesti%C3%B3n_de_bases_de_datos_relacionales" TargetMode="External"/><Relationship Id="rId9" Type="http://schemas.openxmlformats.org/officeDocument/2006/relationships/hyperlink" Target="https://es.wikipedia.org/wiki/Lenguaje_de_definici%C3%B3n_de_datos" TargetMode="External"/><Relationship Id="rId5" Type="http://schemas.openxmlformats.org/officeDocument/2006/relationships/hyperlink" Target="https://es.wikipedia.org/wiki/%C3%81lgebra_relacional" TargetMode="External"/><Relationship Id="rId6" Type="http://schemas.openxmlformats.org/officeDocument/2006/relationships/hyperlink" Target="https://es.wikipedia.org/wiki/C%C3%A1lculo_relacional" TargetMode="External"/><Relationship Id="rId7" Type="http://schemas.openxmlformats.org/officeDocument/2006/relationships/hyperlink" Target="https://es.wikipedia.org/wiki/Informaci%C3%B3n" TargetMode="External"/><Relationship Id="rId8" Type="http://schemas.openxmlformats.org/officeDocument/2006/relationships/hyperlink" Target="https://es.wikipedia.org/wiki/Base_de_datos" TargetMode="External"/><Relationship Id="rId11" Type="http://schemas.openxmlformats.org/officeDocument/2006/relationships/hyperlink" Target="https://es.wikipedia.org/wiki/Lenguaje_de_control_de_datos" TargetMode="External"/><Relationship Id="rId10" Type="http://schemas.openxmlformats.org/officeDocument/2006/relationships/hyperlink" Target="https://es.wikipedia.org/wiki/Lenguaje_de_manipulaci%C3%B3n_de_datos" TargetMode="External"/><Relationship Id="rId13" Type="http://schemas.openxmlformats.org/officeDocument/2006/relationships/hyperlink" Target="https://es.wikipedia.org/wiki/Lenguaje_declarativo" TargetMode="External"/><Relationship Id="rId12" Type="http://schemas.openxmlformats.org/officeDocument/2006/relationships/hyperlink" Target="https://es.wikipedia.org/wiki/Control_de_acceso_inform%C3%A1tic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www.youtube.com/watch?v=i_cVJgIz_Cs&amp;t=3s" TargetMode="Externa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gd47f34a701_0_0"/>
          <p:cNvPicPr preferRelativeResize="0"/>
          <p:nvPr/>
        </p:nvPicPr>
        <p:blipFill rotWithShape="1">
          <a:blip r:embed="rId3">
            <a:alphaModFix/>
          </a:blip>
          <a:srcRect b="0" l="56333" r="0" t="0"/>
          <a:stretch/>
        </p:blipFill>
        <p:spPr>
          <a:xfrm>
            <a:off x="5115200" y="1082500"/>
            <a:ext cx="3242925" cy="3908700"/>
          </a:xfrm>
          <a:prstGeom prst="rect">
            <a:avLst/>
          </a:prstGeom>
          <a:noFill/>
          <a:ln>
            <a:noFill/>
          </a:ln>
        </p:spPr>
      </p:pic>
      <p:sp>
        <p:nvSpPr>
          <p:cNvPr id="78" name="Google Shape;78;gd47f34a701_0_0"/>
          <p:cNvSpPr txBox="1"/>
          <p:nvPr>
            <p:ph type="ctrTitle"/>
          </p:nvPr>
        </p:nvSpPr>
        <p:spPr>
          <a:xfrm>
            <a:off x="2060600" y="437150"/>
            <a:ext cx="6630600" cy="116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900"/>
              <a:buFont typeface="Arial"/>
              <a:buNone/>
            </a:pPr>
            <a:r>
              <a:rPr lang="es" sz="4800"/>
              <a:t>Bases de datos</a:t>
            </a:r>
            <a:endParaRPr b="0" i="0" sz="4800" u="none" cap="none" strike="noStrike">
              <a:solidFill>
                <a:srgbClr val="000000"/>
              </a:solidFill>
              <a:latin typeface="Arial"/>
              <a:ea typeface="Arial"/>
              <a:cs typeface="Arial"/>
              <a:sym typeface="Arial"/>
            </a:endParaRPr>
          </a:p>
        </p:txBody>
      </p:sp>
      <p:pic>
        <p:nvPicPr>
          <p:cNvPr id="79" name="Google Shape;79;gd47f34a701_0_0"/>
          <p:cNvPicPr preferRelativeResize="0"/>
          <p:nvPr/>
        </p:nvPicPr>
        <p:blipFill rotWithShape="1">
          <a:blip r:embed="rId4">
            <a:alphaModFix/>
          </a:blip>
          <a:srcRect b="0" l="0" r="0" t="0"/>
          <a:stretch/>
        </p:blipFill>
        <p:spPr>
          <a:xfrm>
            <a:off x="410350" y="-55377"/>
            <a:ext cx="1697999" cy="943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gcd51fe17d4_0_24"/>
          <p:cNvPicPr preferRelativeResize="0"/>
          <p:nvPr/>
        </p:nvPicPr>
        <p:blipFill>
          <a:blip r:embed="rId3">
            <a:alphaModFix/>
          </a:blip>
          <a:stretch>
            <a:fillRect/>
          </a:stretch>
        </p:blipFill>
        <p:spPr>
          <a:xfrm>
            <a:off x="1708900" y="152400"/>
            <a:ext cx="5572125" cy="4581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gd47f34a701_0_30"/>
          <p:cNvPicPr preferRelativeResize="0"/>
          <p:nvPr/>
        </p:nvPicPr>
        <p:blipFill>
          <a:blip r:embed="rId3">
            <a:alphaModFix/>
          </a:blip>
          <a:stretch>
            <a:fillRect/>
          </a:stretch>
        </p:blipFill>
        <p:spPr>
          <a:xfrm>
            <a:off x="152400" y="152400"/>
            <a:ext cx="4001951" cy="2479475"/>
          </a:xfrm>
          <a:prstGeom prst="rect">
            <a:avLst/>
          </a:prstGeom>
          <a:noFill/>
          <a:ln>
            <a:noFill/>
          </a:ln>
        </p:spPr>
      </p:pic>
      <p:pic>
        <p:nvPicPr>
          <p:cNvPr id="136" name="Google Shape;136;gd47f34a701_0_30"/>
          <p:cNvPicPr preferRelativeResize="0"/>
          <p:nvPr/>
        </p:nvPicPr>
        <p:blipFill>
          <a:blip r:embed="rId4">
            <a:alphaModFix/>
          </a:blip>
          <a:stretch>
            <a:fillRect/>
          </a:stretch>
        </p:blipFill>
        <p:spPr>
          <a:xfrm>
            <a:off x="4317825" y="1124900"/>
            <a:ext cx="4305299" cy="31241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c464bb7e25_1_0"/>
          <p:cNvSpPr txBox="1"/>
          <p:nvPr>
            <p:ph type="ctrTitle"/>
          </p:nvPr>
        </p:nvSpPr>
        <p:spPr>
          <a:xfrm>
            <a:off x="2060600" y="513350"/>
            <a:ext cx="6630600" cy="2058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5900"/>
              <a:buFont typeface="Arial"/>
              <a:buNone/>
            </a:pPr>
            <a:r>
              <a:rPr lang="es" sz="4800"/>
              <a:t>¿Quién es mongo</a:t>
            </a:r>
            <a:r>
              <a:rPr b="0" i="0" lang="es" sz="4800" u="none" cap="none" strike="noStrike">
                <a:solidFill>
                  <a:srgbClr val="000000"/>
                </a:solidFill>
                <a:latin typeface="Arial"/>
                <a:ea typeface="Arial"/>
                <a:cs typeface="Arial"/>
                <a:sym typeface="Arial"/>
              </a:rPr>
              <a:t>?</a:t>
            </a:r>
            <a:endParaRPr b="0" i="0" sz="4800" u="none" cap="none" strike="noStrike">
              <a:solidFill>
                <a:srgbClr val="000000"/>
              </a:solidFill>
              <a:latin typeface="Arial"/>
              <a:ea typeface="Arial"/>
              <a:cs typeface="Arial"/>
              <a:sym typeface="Arial"/>
            </a:endParaRPr>
          </a:p>
        </p:txBody>
      </p:sp>
      <p:pic>
        <p:nvPicPr>
          <p:cNvPr id="142" name="Google Shape;142;gc464bb7e25_1_0"/>
          <p:cNvPicPr preferRelativeResize="0"/>
          <p:nvPr/>
        </p:nvPicPr>
        <p:blipFill rotWithShape="1">
          <a:blip r:embed="rId3">
            <a:alphaModFix/>
          </a:blip>
          <a:srcRect b="0" l="0" r="0" t="0"/>
          <a:stretch/>
        </p:blipFill>
        <p:spPr>
          <a:xfrm>
            <a:off x="410350" y="-55377"/>
            <a:ext cx="1697999" cy="943325"/>
          </a:xfrm>
          <a:prstGeom prst="rect">
            <a:avLst/>
          </a:prstGeom>
          <a:noFill/>
          <a:ln>
            <a:noFill/>
          </a:ln>
        </p:spPr>
      </p:pic>
      <p:pic>
        <p:nvPicPr>
          <p:cNvPr id="143" name="Google Shape;143;gc464bb7e25_1_0"/>
          <p:cNvPicPr preferRelativeResize="0"/>
          <p:nvPr/>
        </p:nvPicPr>
        <p:blipFill>
          <a:blip r:embed="rId4">
            <a:alphaModFix/>
          </a:blip>
          <a:stretch>
            <a:fillRect/>
          </a:stretch>
        </p:blipFill>
        <p:spPr>
          <a:xfrm>
            <a:off x="4153000" y="2717400"/>
            <a:ext cx="4538200" cy="1966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cd51fe17d4_0_13"/>
          <p:cNvSpPr txBox="1"/>
          <p:nvPr/>
        </p:nvSpPr>
        <p:spPr>
          <a:xfrm>
            <a:off x="665050" y="297150"/>
            <a:ext cx="7747200" cy="396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2550">
                <a:solidFill>
                  <a:srgbClr val="FFFFFF"/>
                </a:solidFill>
                <a:latin typeface="Roboto Slab"/>
                <a:ea typeface="Roboto Slab"/>
                <a:cs typeface="Roboto Slab"/>
                <a:sym typeface="Roboto Slab"/>
              </a:rPr>
              <a:t>Base de datos NoSQL</a:t>
            </a:r>
            <a:endParaRPr sz="2550">
              <a:solidFill>
                <a:srgbClr val="FFFFFF"/>
              </a:solidFill>
              <a:latin typeface="Roboto Slab"/>
              <a:ea typeface="Roboto Slab"/>
              <a:cs typeface="Roboto Slab"/>
              <a:sym typeface="Roboto Slab"/>
            </a:endParaRPr>
          </a:p>
          <a:p>
            <a:pPr indent="0" lvl="0" marL="0" rtl="0" algn="l">
              <a:lnSpc>
                <a:spcPct val="115000"/>
              </a:lnSpc>
              <a:spcBef>
                <a:spcPts val="800"/>
              </a:spcBef>
              <a:spcAft>
                <a:spcPts val="0"/>
              </a:spcAft>
              <a:buNone/>
            </a:pPr>
            <a:r>
              <a:rPr lang="es" sz="1350">
                <a:solidFill>
                  <a:srgbClr val="FFFFFF"/>
                </a:solidFill>
              </a:rPr>
              <a:t>El nombre de la </a:t>
            </a:r>
            <a:r>
              <a:rPr b="1" lang="es" sz="1350">
                <a:solidFill>
                  <a:srgbClr val="FFFFFF"/>
                </a:solidFill>
              </a:rPr>
              <a:t>base de datos NoSQL</a:t>
            </a:r>
            <a:r>
              <a:rPr lang="es" sz="1350">
                <a:solidFill>
                  <a:srgbClr val="FFFFFF"/>
                </a:solidFill>
              </a:rPr>
              <a:t> proviene de </a:t>
            </a:r>
            <a:r>
              <a:rPr i="1" lang="es" sz="1350">
                <a:solidFill>
                  <a:srgbClr val="FFFFFF"/>
                </a:solidFill>
              </a:rPr>
              <a:t>Not only SQL</a:t>
            </a:r>
            <a:r>
              <a:rPr lang="es" sz="1350">
                <a:solidFill>
                  <a:srgbClr val="FFFFFF"/>
                </a:solidFill>
              </a:rPr>
              <a:t>. Esto se debe a que este tipo de base de datos </a:t>
            </a:r>
            <a:r>
              <a:rPr b="1" lang="es" sz="1350">
                <a:solidFill>
                  <a:srgbClr val="FFFFFF"/>
                </a:solidFill>
              </a:rPr>
              <a:t>suele evitar el uso del SQL</a:t>
            </a:r>
            <a:r>
              <a:rPr lang="es" sz="1350">
                <a:solidFill>
                  <a:srgbClr val="FFFFFF"/>
                </a:solidFill>
              </a:rPr>
              <a:t> o lo usa de apoyo, pero no como consulta. El hecho de evitar el SQL es porque se usa para proyectos en los que se necesita trabajar en la base de datos con un gran volumen. En las bases de datos con lenguaje SQL, los distintos atributos de un elemento, están en diferentes columnas, mientras que en una NoSQL todos los atributos se encuentran en una misma columna, ahorrando espacio. Algunos ejemplos de lenguajes usados por bases de datos NoSQL son: JSON (</a:t>
            </a:r>
            <a:r>
              <a:rPr i="1" lang="es" sz="1350">
                <a:solidFill>
                  <a:srgbClr val="FFFFFF"/>
                </a:solidFill>
              </a:rPr>
              <a:t>JavaScript Object Notation</a:t>
            </a:r>
            <a:r>
              <a:rPr lang="es" sz="1350">
                <a:solidFill>
                  <a:srgbClr val="FFFFFF"/>
                </a:solidFill>
              </a:rPr>
              <a:t>); CQL (</a:t>
            </a:r>
            <a:r>
              <a:rPr i="1" lang="es" sz="1350">
                <a:solidFill>
                  <a:srgbClr val="FFFFFF"/>
                </a:solidFill>
              </a:rPr>
              <a:t>Contextual Query Language</a:t>
            </a:r>
            <a:r>
              <a:rPr lang="es" sz="1350">
                <a:solidFill>
                  <a:srgbClr val="FFFFFF"/>
                </a:solidFill>
              </a:rPr>
              <a:t>, anteriormente conocido como </a:t>
            </a:r>
            <a:r>
              <a:rPr i="1" lang="es" sz="1350">
                <a:solidFill>
                  <a:srgbClr val="FFFFFF"/>
                </a:solidFill>
              </a:rPr>
              <a:t>Common Query Language</a:t>
            </a:r>
            <a:r>
              <a:rPr lang="es" sz="1350">
                <a:solidFill>
                  <a:srgbClr val="FFFFFF"/>
                </a:solidFill>
              </a:rPr>
              <a:t>); o GQL (</a:t>
            </a:r>
            <a:r>
              <a:rPr i="1" lang="es" sz="1350">
                <a:solidFill>
                  <a:srgbClr val="FFFFFF"/>
                </a:solidFill>
              </a:rPr>
              <a:t>Graph Query Language</a:t>
            </a:r>
            <a:r>
              <a:rPr lang="es" sz="1350">
                <a:solidFill>
                  <a:srgbClr val="FFFFFF"/>
                </a:solidFill>
              </a:rPr>
              <a:t>). Además, este tipo de bases de datos no suele permitir las uniones lógicas o joins. Esta restricción se debe al extremadamente alto volumen de datos que suelen manejar.</a:t>
            </a:r>
            <a:endParaRPr sz="1350">
              <a:solidFill>
                <a:srgbClr val="FFFFFF"/>
              </a:solidFill>
            </a:endParaRPr>
          </a:p>
          <a:p>
            <a:pPr indent="0" lvl="0" marL="0" rtl="0" algn="l">
              <a:lnSpc>
                <a:spcPct val="115000"/>
              </a:lnSpc>
              <a:spcBef>
                <a:spcPts val="1500"/>
              </a:spcBef>
              <a:spcAft>
                <a:spcPts val="0"/>
              </a:spcAft>
              <a:buClr>
                <a:schemeClr val="dk1"/>
              </a:buClr>
              <a:buSzPts val="1100"/>
              <a:buFont typeface="Arial"/>
              <a:buNone/>
            </a:pPr>
            <a:r>
              <a:rPr lang="es" sz="1350">
                <a:solidFill>
                  <a:srgbClr val="FFFFFF"/>
                </a:solidFill>
              </a:rPr>
              <a:t>Este es el tipo de base de datos al que pertenece mongo!</a:t>
            </a:r>
            <a:endParaRPr sz="1350">
              <a:solidFill>
                <a:srgbClr val="FFFFFF"/>
              </a:solidFill>
            </a:endParaRPr>
          </a:p>
          <a:p>
            <a:pPr indent="0" lvl="0" marL="0" rtl="0" algn="l">
              <a:spcBef>
                <a:spcPts val="15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d47f34a701_0_40"/>
          <p:cNvSpPr txBox="1"/>
          <p:nvPr/>
        </p:nvSpPr>
        <p:spPr>
          <a:xfrm>
            <a:off x="559500" y="373350"/>
            <a:ext cx="7697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lang="es" sz="2200"/>
              <a:t>¿Cuáles son las características de un noSQL?</a:t>
            </a:r>
            <a:endParaRPr b="0" i="0" sz="2200" u="none" cap="none" strike="noStrike">
              <a:solidFill>
                <a:srgbClr val="000000"/>
              </a:solidFill>
              <a:latin typeface="Arial"/>
              <a:ea typeface="Arial"/>
              <a:cs typeface="Arial"/>
              <a:sym typeface="Arial"/>
            </a:endParaRPr>
          </a:p>
        </p:txBody>
      </p:sp>
      <p:sp>
        <p:nvSpPr>
          <p:cNvPr id="154" name="Google Shape;154;gd47f34a701_0_40"/>
          <p:cNvSpPr txBox="1"/>
          <p:nvPr/>
        </p:nvSpPr>
        <p:spPr>
          <a:xfrm>
            <a:off x="481100" y="976350"/>
            <a:ext cx="8419200" cy="2672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500"/>
              </a:spcBef>
              <a:spcAft>
                <a:spcPts val="0"/>
              </a:spcAft>
              <a:buSzPts val="1300"/>
              <a:buChar char="●"/>
            </a:pPr>
            <a:r>
              <a:rPr lang="es" sz="1300">
                <a:solidFill>
                  <a:srgbClr val="202122"/>
                </a:solidFill>
                <a:highlight>
                  <a:srgbClr val="FFFFFF"/>
                </a:highlight>
              </a:rPr>
              <a:t>No requiere un schema fijo (aunque es una buena práctica tener schemas)</a:t>
            </a:r>
            <a:endParaRPr sz="1300">
              <a:solidFill>
                <a:srgbClr val="202122"/>
              </a:solidFill>
              <a:highlight>
                <a:srgbClr val="FFFFFF"/>
              </a:highlight>
            </a:endParaRPr>
          </a:p>
          <a:p>
            <a:pPr indent="-311150" lvl="0" marL="457200" rtl="0" algn="l">
              <a:lnSpc>
                <a:spcPct val="115000"/>
              </a:lnSpc>
              <a:spcBef>
                <a:spcPts val="0"/>
              </a:spcBef>
              <a:spcAft>
                <a:spcPts val="0"/>
              </a:spcAft>
              <a:buClr>
                <a:srgbClr val="202122"/>
              </a:buClr>
              <a:buSzPts val="1300"/>
              <a:buChar char="●"/>
            </a:pPr>
            <a:r>
              <a:rPr lang="es" sz="1300">
                <a:solidFill>
                  <a:srgbClr val="202122"/>
                </a:solidFill>
                <a:highlight>
                  <a:srgbClr val="FFFFFF"/>
                </a:highlight>
              </a:rPr>
              <a:t>Es fácil de escalar.</a:t>
            </a:r>
            <a:endParaRPr sz="1300">
              <a:solidFill>
                <a:srgbClr val="202122"/>
              </a:solidFill>
              <a:highlight>
                <a:srgbClr val="FFFFFF"/>
              </a:highlight>
            </a:endParaRPr>
          </a:p>
          <a:p>
            <a:pPr indent="-311150" lvl="0" marL="457200" rtl="0" algn="l">
              <a:lnSpc>
                <a:spcPct val="115000"/>
              </a:lnSpc>
              <a:spcBef>
                <a:spcPts val="0"/>
              </a:spcBef>
              <a:spcAft>
                <a:spcPts val="0"/>
              </a:spcAft>
              <a:buClr>
                <a:srgbClr val="202122"/>
              </a:buClr>
              <a:buSzPts val="1300"/>
              <a:buChar char="●"/>
            </a:pPr>
            <a:r>
              <a:rPr lang="es" sz="1300">
                <a:solidFill>
                  <a:srgbClr val="202122"/>
                </a:solidFill>
                <a:highlight>
                  <a:srgbClr val="FFFFFF"/>
                </a:highlight>
              </a:rPr>
              <a:t>Muy útil para big data y tiempo real.</a:t>
            </a:r>
            <a:endParaRPr sz="1300">
              <a:solidFill>
                <a:srgbClr val="202122"/>
              </a:solidFill>
              <a:highlight>
                <a:srgbClr val="FFFFFF"/>
              </a:highlight>
            </a:endParaRPr>
          </a:p>
          <a:p>
            <a:pPr indent="-311150" lvl="0" marL="457200" rtl="0" algn="l">
              <a:lnSpc>
                <a:spcPct val="115000"/>
              </a:lnSpc>
              <a:spcBef>
                <a:spcPts val="0"/>
              </a:spcBef>
              <a:spcAft>
                <a:spcPts val="0"/>
              </a:spcAft>
              <a:buClr>
                <a:srgbClr val="202122"/>
              </a:buClr>
              <a:buSzPts val="1300"/>
              <a:buChar char="●"/>
            </a:pPr>
            <a:r>
              <a:rPr lang="es" sz="1300">
                <a:solidFill>
                  <a:srgbClr val="202122"/>
                </a:solidFill>
                <a:highlight>
                  <a:srgbClr val="FFFFFF"/>
                </a:highlight>
              </a:rPr>
              <a:t>No requiere normalizaciones o mapeos, y trabaja con objetos/documentos.</a:t>
            </a:r>
            <a:endParaRPr sz="1300">
              <a:solidFill>
                <a:srgbClr val="202122"/>
              </a:solidFill>
              <a:highlight>
                <a:srgbClr val="FFFFFF"/>
              </a:highlight>
            </a:endParaRPr>
          </a:p>
          <a:p>
            <a:pPr indent="-311150" lvl="0" marL="457200" rtl="0" algn="l">
              <a:lnSpc>
                <a:spcPct val="115000"/>
              </a:lnSpc>
              <a:spcBef>
                <a:spcPts val="0"/>
              </a:spcBef>
              <a:spcAft>
                <a:spcPts val="0"/>
              </a:spcAft>
              <a:buClr>
                <a:srgbClr val="202122"/>
              </a:buClr>
              <a:buSzPts val="1300"/>
              <a:buChar char="●"/>
            </a:pPr>
            <a:r>
              <a:rPr lang="es" sz="1300">
                <a:solidFill>
                  <a:srgbClr val="202122"/>
                </a:solidFill>
                <a:highlight>
                  <a:srgbClr val="FFFFFF"/>
                </a:highlight>
              </a:rPr>
              <a:t>Su implementación es simple, y está pensada para interactuar con http rest y manejarse con JSONs.</a:t>
            </a:r>
            <a:endParaRPr sz="1300">
              <a:solidFill>
                <a:srgbClr val="202122"/>
              </a:solidFill>
              <a:highlight>
                <a:srgbClr val="FFFFFF"/>
              </a:highlight>
            </a:endParaRPr>
          </a:p>
          <a:p>
            <a:pPr indent="-311150" lvl="0" marL="457200" rtl="0" algn="l">
              <a:lnSpc>
                <a:spcPct val="115000"/>
              </a:lnSpc>
              <a:spcBef>
                <a:spcPts val="0"/>
              </a:spcBef>
              <a:spcAft>
                <a:spcPts val="0"/>
              </a:spcAft>
              <a:buClr>
                <a:srgbClr val="202122"/>
              </a:buClr>
              <a:buSzPts val="1300"/>
              <a:buChar char="●"/>
            </a:pPr>
            <a:r>
              <a:rPr lang="es" sz="1300">
                <a:solidFill>
                  <a:srgbClr val="202122"/>
                </a:solidFill>
                <a:highlight>
                  <a:srgbClr val="FFFFFF"/>
                </a:highlight>
              </a:rPr>
              <a:t>Están diseñadas para ser distribuidas en varios lugares, con nodos independientes. Ideales para aplicaciones online.</a:t>
            </a:r>
            <a:endParaRPr sz="1300">
              <a:solidFill>
                <a:srgbClr val="202122"/>
              </a:solidFill>
              <a:highlight>
                <a:srgbClr val="FFFFFF"/>
              </a:highlight>
            </a:endParaRPr>
          </a:p>
          <a:p>
            <a:pPr indent="0" lvl="0" marL="457200" rtl="0" algn="l">
              <a:lnSpc>
                <a:spcPct val="115000"/>
              </a:lnSpc>
              <a:spcBef>
                <a:spcPts val="500"/>
              </a:spcBef>
              <a:spcAft>
                <a:spcPts val="0"/>
              </a:spcAft>
              <a:buNone/>
            </a:pPr>
            <a:r>
              <a:t/>
            </a:r>
            <a:endParaRPr sz="130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t/>
            </a:r>
            <a:endParaRPr sz="1350">
              <a:solidFill>
                <a:srgbClr val="202122"/>
              </a:solidFill>
              <a:highlight>
                <a:srgbClr val="FFFFFF"/>
              </a:highlight>
            </a:endParaRPr>
          </a:p>
          <a:p>
            <a:pPr indent="0" lvl="0" marL="0" marR="0" rtl="0" algn="l">
              <a:lnSpc>
                <a:spcPct val="150000"/>
              </a:lnSpc>
              <a:spcBef>
                <a:spcPts val="500"/>
              </a:spcBef>
              <a:spcAft>
                <a:spcPts val="0"/>
              </a:spcAft>
              <a:buClr>
                <a:srgbClr val="000000"/>
              </a:buClr>
              <a:buSzPts val="1400"/>
              <a:buFont typeface="Arial"/>
              <a:buNone/>
            </a:pPr>
            <a:r>
              <a:t/>
            </a:r>
            <a:endParaRPr/>
          </a:p>
        </p:txBody>
      </p:sp>
      <p:pic>
        <p:nvPicPr>
          <p:cNvPr id="155" name="Google Shape;155;gd47f34a701_0_40"/>
          <p:cNvPicPr preferRelativeResize="0"/>
          <p:nvPr/>
        </p:nvPicPr>
        <p:blipFill>
          <a:blip r:embed="rId3">
            <a:alphaModFix/>
          </a:blip>
          <a:stretch>
            <a:fillRect/>
          </a:stretch>
        </p:blipFill>
        <p:spPr>
          <a:xfrm>
            <a:off x="755350" y="2754724"/>
            <a:ext cx="7633301" cy="2006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d47f34a701_0_46"/>
          <p:cNvPicPr preferRelativeResize="0"/>
          <p:nvPr/>
        </p:nvPicPr>
        <p:blipFill>
          <a:blip r:embed="rId3">
            <a:alphaModFix/>
          </a:blip>
          <a:stretch>
            <a:fillRect/>
          </a:stretch>
        </p:blipFill>
        <p:spPr>
          <a:xfrm>
            <a:off x="1006563" y="1673726"/>
            <a:ext cx="7130875" cy="2924675"/>
          </a:xfrm>
          <a:prstGeom prst="rect">
            <a:avLst/>
          </a:prstGeom>
          <a:noFill/>
          <a:ln>
            <a:noFill/>
          </a:ln>
        </p:spPr>
      </p:pic>
      <p:sp>
        <p:nvSpPr>
          <p:cNvPr id="161" name="Google Shape;161;gd47f34a701_0_46"/>
          <p:cNvSpPr txBox="1"/>
          <p:nvPr/>
        </p:nvSpPr>
        <p:spPr>
          <a:xfrm>
            <a:off x="778250" y="127350"/>
            <a:ext cx="7697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El teorema CAP dice que una base de datos distribuida solo va a poder garantizar dos de estas 3 características. Las relacionales tradicionales suelen tener la disponibilidad y consistencia, aunque la partición no es bien soportada; Apache Cassandra tiene buena disponibilidad y permite partición (ya es una base pensada para la interné’), aunque la consistencia no está tan garantizada. Mongo garantiza que aunque varios nodos de la red estén caídos la información va a estar disponible (partition tolerance), que siempre va a recibir los datos más recientes a los que pueda acceder (consistency), pero no garantiza que sea realmente la escritura más reciente (availability).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gd47f34a701_0_54"/>
          <p:cNvPicPr preferRelativeResize="0"/>
          <p:nvPr/>
        </p:nvPicPr>
        <p:blipFill>
          <a:blip r:embed="rId3">
            <a:alphaModFix/>
          </a:blip>
          <a:stretch>
            <a:fillRect/>
          </a:stretch>
        </p:blipFill>
        <p:spPr>
          <a:xfrm>
            <a:off x="152400" y="152400"/>
            <a:ext cx="8839199" cy="441561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c75d1aabda_0_0"/>
          <p:cNvSpPr txBox="1"/>
          <p:nvPr/>
        </p:nvSpPr>
        <p:spPr>
          <a:xfrm>
            <a:off x="559500" y="373350"/>
            <a:ext cx="76977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lang="es" sz="2200"/>
              <a:t>¿Qué es mongo?</a:t>
            </a:r>
            <a:endParaRPr b="0" i="0" sz="2200" u="none" cap="none" strike="noStrike">
              <a:solidFill>
                <a:srgbClr val="000000"/>
              </a:solidFill>
              <a:latin typeface="Arial"/>
              <a:ea typeface="Arial"/>
              <a:cs typeface="Arial"/>
              <a:sym typeface="Arial"/>
            </a:endParaRPr>
          </a:p>
        </p:txBody>
      </p:sp>
      <p:sp>
        <p:nvSpPr>
          <p:cNvPr id="172" name="Google Shape;172;gc75d1aabda_0_0"/>
          <p:cNvSpPr txBox="1"/>
          <p:nvPr/>
        </p:nvSpPr>
        <p:spPr>
          <a:xfrm>
            <a:off x="481100" y="976350"/>
            <a:ext cx="8419200" cy="418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Clr>
                <a:schemeClr val="dk1"/>
              </a:buClr>
              <a:buSzPts val="1100"/>
              <a:buFont typeface="Arial"/>
              <a:buNone/>
            </a:pPr>
            <a:r>
              <a:rPr b="1" lang="es" sz="1300">
                <a:highlight>
                  <a:srgbClr val="FFFFFF"/>
                </a:highlight>
              </a:rPr>
              <a:t>MongoDB</a:t>
            </a:r>
            <a:r>
              <a:rPr lang="es" sz="1300">
                <a:highlight>
                  <a:srgbClr val="FFFFFF"/>
                </a:highlight>
              </a:rPr>
              <a:t> (del inglés </a:t>
            </a:r>
            <a:r>
              <a:rPr i="1" lang="es" sz="1300">
                <a:highlight>
                  <a:srgbClr val="FFFFFF"/>
                </a:highlight>
              </a:rPr>
              <a:t>hu</a:t>
            </a:r>
            <a:r>
              <a:rPr b="1" i="1" lang="es" sz="1300">
                <a:highlight>
                  <a:srgbClr val="FFFFFF"/>
                </a:highlight>
              </a:rPr>
              <a:t>mongo</a:t>
            </a:r>
            <a:r>
              <a:rPr i="1" lang="es" sz="1300">
                <a:highlight>
                  <a:srgbClr val="FFFFFF"/>
                </a:highlight>
              </a:rPr>
              <a:t>us</a:t>
            </a:r>
            <a:r>
              <a:rPr lang="es" sz="1300">
                <a:highlight>
                  <a:srgbClr val="FFFFFF"/>
                </a:highlight>
              </a:rPr>
              <a:t>, "enorme") es un sistema de </a:t>
            </a:r>
            <a:r>
              <a:rPr lang="es" sz="1300">
                <a:highlight>
                  <a:srgbClr val="FFFFFF"/>
                </a:highlight>
                <a:uFill>
                  <a:noFill/>
                </a:uFill>
                <a:hlinkClick r:id="rId3"/>
              </a:rPr>
              <a:t>base de datos</a:t>
            </a:r>
            <a:r>
              <a:rPr lang="es" sz="1300">
                <a:highlight>
                  <a:srgbClr val="FFFFFF"/>
                </a:highlight>
              </a:rPr>
              <a:t> </a:t>
            </a:r>
            <a:r>
              <a:rPr lang="es" sz="1300">
                <a:highlight>
                  <a:srgbClr val="FFFFFF"/>
                </a:highlight>
                <a:uFill>
                  <a:noFill/>
                </a:uFill>
                <a:hlinkClick r:id="rId4"/>
              </a:rPr>
              <a:t>NoSQL</a:t>
            </a:r>
            <a:r>
              <a:rPr lang="es" sz="1300">
                <a:highlight>
                  <a:srgbClr val="FFFFFF"/>
                </a:highlight>
              </a:rPr>
              <a:t>, </a:t>
            </a:r>
            <a:r>
              <a:rPr lang="es" sz="1300">
                <a:highlight>
                  <a:srgbClr val="FFFFFF"/>
                </a:highlight>
                <a:uFill>
                  <a:noFill/>
                </a:uFill>
                <a:hlinkClick r:id="rId5"/>
              </a:rPr>
              <a:t>orientado a documentos</a:t>
            </a:r>
            <a:r>
              <a:rPr lang="es" sz="1300">
                <a:highlight>
                  <a:srgbClr val="FFFFFF"/>
                </a:highlight>
              </a:rPr>
              <a:t> y de </a:t>
            </a:r>
            <a:r>
              <a:rPr lang="es" sz="1300">
                <a:highlight>
                  <a:srgbClr val="FFFFFF"/>
                </a:highlight>
                <a:uFill>
                  <a:noFill/>
                </a:uFill>
                <a:hlinkClick r:id="rId6"/>
              </a:rPr>
              <a:t>código abierto</a:t>
            </a:r>
            <a:r>
              <a:rPr lang="es" sz="1300">
                <a:highlight>
                  <a:srgbClr val="FFFFFF"/>
                </a:highlight>
              </a:rPr>
              <a:t>.</a:t>
            </a:r>
            <a:endParaRPr sz="1300">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s" sz="1300">
                <a:highlight>
                  <a:srgbClr val="FFFFFF"/>
                </a:highlight>
              </a:rPr>
              <a:t>En lugar de guardar los datos en tablas, tal y como se hace en las </a:t>
            </a:r>
            <a:r>
              <a:rPr lang="es" sz="1300">
                <a:highlight>
                  <a:srgbClr val="FFFFFF"/>
                </a:highlight>
                <a:uFill>
                  <a:noFill/>
                </a:uFill>
                <a:hlinkClick r:id="rId7"/>
              </a:rPr>
              <a:t>bases de datos relacionales</a:t>
            </a:r>
            <a:r>
              <a:rPr lang="es" sz="1300">
                <a:highlight>
                  <a:srgbClr val="FFFFFF"/>
                </a:highlight>
              </a:rPr>
              <a:t>, MongoDB guarda estructuras de datos </a:t>
            </a:r>
            <a:r>
              <a:rPr lang="es" sz="1300">
                <a:highlight>
                  <a:srgbClr val="FFFFFF"/>
                </a:highlight>
                <a:uFill>
                  <a:noFill/>
                </a:uFill>
                <a:hlinkClick r:id="rId8"/>
              </a:rPr>
              <a:t>BSON</a:t>
            </a:r>
            <a:r>
              <a:rPr lang="es" sz="1300">
                <a:highlight>
                  <a:srgbClr val="FFFFFF"/>
                </a:highlight>
              </a:rPr>
              <a:t> (una especificación similar a </a:t>
            </a:r>
            <a:r>
              <a:rPr lang="es" sz="1300">
                <a:highlight>
                  <a:srgbClr val="FFFFFF"/>
                </a:highlight>
                <a:uFill>
                  <a:noFill/>
                </a:uFill>
                <a:hlinkClick r:id="rId9"/>
              </a:rPr>
              <a:t>JSON</a:t>
            </a:r>
            <a:r>
              <a:rPr lang="es" sz="1300">
                <a:highlight>
                  <a:srgbClr val="FFFFFF"/>
                </a:highlight>
              </a:rPr>
              <a:t>) con un esquema dinámico, haciendo que la integración de los datos en ciertas aplicaciones sea más fácil y rápida.</a:t>
            </a:r>
            <a:endParaRPr sz="1300">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s" sz="1300">
                <a:solidFill>
                  <a:srgbClr val="202122"/>
                </a:solidFill>
                <a:highlight>
                  <a:srgbClr val="FFFFFF"/>
                </a:highlight>
              </a:rPr>
              <a:t>MongoDB guarda la estructura de los datos en documentos BSON con un esquema dinámico, lo que implica que no existe un esquema predefinido. Los elementos de los datos se denominan documentos y se guardan en colecciones. Una colección puede tener un número indeterminado de documentos. Comparando con una base de datos relacional, se puede decir que las colecciones son como tablas y los documentos son registros en la tabla. La diferencia es que en una base de datos relacional cada registro en una tabla tiene la misma cantidad de campos, mientras que en MongoDB cada documento en una colección puede tener diferentes campos. </a:t>
            </a:r>
            <a:endParaRPr sz="1300">
              <a:solidFill>
                <a:srgbClr val="202122"/>
              </a:solidFill>
              <a:highlight>
                <a:srgbClr val="FFFFFF"/>
              </a:highlight>
            </a:endParaRPr>
          </a:p>
          <a:p>
            <a:pPr indent="0" lvl="0" marL="0" rtl="0" algn="l">
              <a:lnSpc>
                <a:spcPct val="115000"/>
              </a:lnSpc>
              <a:spcBef>
                <a:spcPts val="500"/>
              </a:spcBef>
              <a:spcAft>
                <a:spcPts val="0"/>
              </a:spcAft>
              <a:buClr>
                <a:schemeClr val="dk1"/>
              </a:buClr>
              <a:buSzPts val="1100"/>
              <a:buFont typeface="Arial"/>
              <a:buNone/>
            </a:pPr>
            <a:r>
              <a:rPr lang="es" sz="1300">
                <a:solidFill>
                  <a:srgbClr val="202122"/>
                </a:solidFill>
                <a:highlight>
                  <a:srgbClr val="FFFFFF"/>
                </a:highlight>
              </a:rPr>
              <a:t>En un documento se pueden agregar, eliminar, modificar o renombrar nuevos campos en cualquier momento,​ ya que no hay un esquema predefinido. La estructura de un documento es simple y compuesta por pares llave/valor.</a:t>
            </a:r>
            <a:endParaRPr sz="1300">
              <a:highlight>
                <a:srgbClr val="FFFFFF"/>
              </a:highlight>
            </a:endParaRPr>
          </a:p>
          <a:p>
            <a:pPr indent="0" lvl="0" marL="0" rtl="0" algn="l">
              <a:lnSpc>
                <a:spcPct val="115000"/>
              </a:lnSpc>
              <a:spcBef>
                <a:spcPts val="500"/>
              </a:spcBef>
              <a:spcAft>
                <a:spcPts val="0"/>
              </a:spcAft>
              <a:buClr>
                <a:schemeClr val="dk1"/>
              </a:buClr>
              <a:buSzPts val="1100"/>
              <a:buFont typeface="Arial"/>
              <a:buNone/>
            </a:pPr>
            <a:r>
              <a:t/>
            </a:r>
            <a:endParaRPr sz="1350">
              <a:solidFill>
                <a:srgbClr val="202122"/>
              </a:solidFill>
              <a:highlight>
                <a:srgbClr val="FFFFFF"/>
              </a:highlight>
            </a:endParaRPr>
          </a:p>
          <a:p>
            <a:pPr indent="0" lvl="0" marL="0" marR="0" rtl="0" algn="l">
              <a:lnSpc>
                <a:spcPct val="150000"/>
              </a:lnSpc>
              <a:spcBef>
                <a:spcPts val="500"/>
              </a:spcBef>
              <a:spcAft>
                <a:spcPts val="0"/>
              </a:spcAft>
              <a:buClr>
                <a:srgbClr val="000000"/>
              </a:buClr>
              <a:buSzPts val="1400"/>
              <a:buFont typeface="Arial"/>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c464bb7e25_1_28"/>
          <p:cNvSpPr txBox="1"/>
          <p:nvPr>
            <p:ph idx="1" type="body"/>
          </p:nvPr>
        </p:nvSpPr>
        <p:spPr>
          <a:xfrm>
            <a:off x="319500" y="721650"/>
            <a:ext cx="6394800" cy="410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lang="es" sz="2700"/>
              <a:t>¿Para qué se puede usar?</a:t>
            </a:r>
            <a:endParaRPr b="0" i="0" sz="2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314325" lvl="0" marL="685800" rtl="0" algn="l">
              <a:lnSpc>
                <a:spcPct val="115000"/>
              </a:lnSpc>
              <a:spcBef>
                <a:spcPts val="600"/>
              </a:spcBef>
              <a:spcAft>
                <a:spcPts val="0"/>
              </a:spcAft>
              <a:buClr>
                <a:srgbClr val="000000"/>
              </a:buClr>
              <a:buSzPts val="1350"/>
              <a:buChar char="●"/>
            </a:pPr>
            <a:r>
              <a:rPr lang="es" sz="1350">
                <a:highlight>
                  <a:srgbClr val="FFFFFF"/>
                </a:highlight>
              </a:rPr>
              <a:t>Almacenamiento y registro de eventos</a:t>
            </a:r>
            <a:endParaRPr sz="1350">
              <a:highlight>
                <a:srgbClr val="FFFFFF"/>
              </a:highlight>
            </a:endParaRPr>
          </a:p>
          <a:p>
            <a:pPr indent="-314325" lvl="0" marL="685800" rtl="0" algn="l">
              <a:lnSpc>
                <a:spcPct val="115000"/>
              </a:lnSpc>
              <a:spcBef>
                <a:spcPts val="0"/>
              </a:spcBef>
              <a:spcAft>
                <a:spcPts val="0"/>
              </a:spcAft>
              <a:buClr>
                <a:srgbClr val="000000"/>
              </a:buClr>
              <a:buSzPts val="1350"/>
              <a:buChar char="●"/>
            </a:pPr>
            <a:r>
              <a:rPr lang="es" sz="1350">
                <a:highlight>
                  <a:srgbClr val="FFFFFF"/>
                </a:highlight>
              </a:rPr>
              <a:t>Sistemas de manejo de documentos y contenido</a:t>
            </a:r>
            <a:endParaRPr sz="1350">
              <a:highlight>
                <a:srgbClr val="FFFFFF"/>
              </a:highlight>
            </a:endParaRPr>
          </a:p>
          <a:p>
            <a:pPr indent="-314325" lvl="0" marL="685800" rtl="0" algn="l">
              <a:lnSpc>
                <a:spcPct val="115000"/>
              </a:lnSpc>
              <a:spcBef>
                <a:spcPts val="0"/>
              </a:spcBef>
              <a:spcAft>
                <a:spcPts val="0"/>
              </a:spcAft>
              <a:buClr>
                <a:srgbClr val="000000"/>
              </a:buClr>
              <a:buSzPts val="1350"/>
              <a:buChar char="●"/>
            </a:pPr>
            <a:r>
              <a:rPr lang="es" sz="1350">
                <a:highlight>
                  <a:srgbClr val="FFFFFF"/>
                </a:highlight>
                <a:uFill>
                  <a:noFill/>
                </a:uFill>
                <a:hlinkClick r:id="rId3"/>
              </a:rPr>
              <a:t>Comercio electrónico</a:t>
            </a:r>
            <a:endParaRPr sz="1350">
              <a:highlight>
                <a:srgbClr val="FFFFFF"/>
              </a:highlight>
            </a:endParaRPr>
          </a:p>
          <a:p>
            <a:pPr indent="-314325" lvl="0" marL="685800" rtl="0" algn="l">
              <a:lnSpc>
                <a:spcPct val="115000"/>
              </a:lnSpc>
              <a:spcBef>
                <a:spcPts val="0"/>
              </a:spcBef>
              <a:spcAft>
                <a:spcPts val="0"/>
              </a:spcAft>
              <a:buClr>
                <a:srgbClr val="000000"/>
              </a:buClr>
              <a:buSzPts val="1350"/>
              <a:buChar char="●"/>
            </a:pPr>
            <a:r>
              <a:rPr lang="es" sz="1350">
                <a:highlight>
                  <a:srgbClr val="FFFFFF"/>
                </a:highlight>
              </a:rPr>
              <a:t>Juegos</a:t>
            </a:r>
            <a:endParaRPr sz="1350">
              <a:highlight>
                <a:srgbClr val="FFFFFF"/>
              </a:highlight>
            </a:endParaRPr>
          </a:p>
          <a:p>
            <a:pPr indent="-314325" lvl="0" marL="685800" rtl="0" algn="l">
              <a:lnSpc>
                <a:spcPct val="115000"/>
              </a:lnSpc>
              <a:spcBef>
                <a:spcPts val="0"/>
              </a:spcBef>
              <a:spcAft>
                <a:spcPts val="0"/>
              </a:spcAft>
              <a:buClr>
                <a:srgbClr val="000000"/>
              </a:buClr>
              <a:buSzPts val="1350"/>
              <a:buChar char="●"/>
            </a:pPr>
            <a:r>
              <a:rPr lang="es" sz="1350">
                <a:highlight>
                  <a:srgbClr val="FFFFFF"/>
                </a:highlight>
              </a:rPr>
              <a:t>Sistemas con alto volumen de lecturas</a:t>
            </a:r>
            <a:endParaRPr sz="1350">
              <a:highlight>
                <a:srgbClr val="FFFFFF"/>
              </a:highlight>
            </a:endParaRPr>
          </a:p>
          <a:p>
            <a:pPr indent="-314325" lvl="0" marL="685800" rtl="0" algn="l">
              <a:lnSpc>
                <a:spcPct val="115000"/>
              </a:lnSpc>
              <a:spcBef>
                <a:spcPts val="0"/>
              </a:spcBef>
              <a:spcAft>
                <a:spcPts val="0"/>
              </a:spcAft>
              <a:buClr>
                <a:srgbClr val="000000"/>
              </a:buClr>
              <a:buSzPts val="1350"/>
              <a:buChar char="●"/>
            </a:pPr>
            <a:r>
              <a:rPr lang="es" sz="1350">
                <a:highlight>
                  <a:srgbClr val="FFFFFF"/>
                </a:highlight>
              </a:rPr>
              <a:t>Aplicaciones móviles</a:t>
            </a:r>
            <a:endParaRPr sz="1350">
              <a:highlight>
                <a:srgbClr val="FFFFFF"/>
              </a:highlight>
            </a:endParaRPr>
          </a:p>
          <a:p>
            <a:pPr indent="-314325" lvl="0" marL="685800" rtl="0" algn="l">
              <a:lnSpc>
                <a:spcPct val="115000"/>
              </a:lnSpc>
              <a:spcBef>
                <a:spcPts val="0"/>
              </a:spcBef>
              <a:spcAft>
                <a:spcPts val="0"/>
              </a:spcAft>
              <a:buClr>
                <a:srgbClr val="000000"/>
              </a:buClr>
              <a:buSzPts val="1350"/>
              <a:buChar char="●"/>
            </a:pPr>
            <a:r>
              <a:rPr lang="es" sz="1350">
                <a:highlight>
                  <a:srgbClr val="FFFFFF"/>
                </a:highlight>
              </a:rPr>
              <a:t>Almacén de datos operacional de sitios web</a:t>
            </a:r>
            <a:endParaRPr sz="1350">
              <a:highlight>
                <a:srgbClr val="FFFFFF"/>
              </a:highlight>
            </a:endParaRPr>
          </a:p>
          <a:p>
            <a:pPr indent="-314325" lvl="1" marL="1358900" rtl="0" algn="l">
              <a:lnSpc>
                <a:spcPct val="115000"/>
              </a:lnSpc>
              <a:spcBef>
                <a:spcPts val="0"/>
              </a:spcBef>
              <a:spcAft>
                <a:spcPts val="0"/>
              </a:spcAft>
              <a:buClr>
                <a:srgbClr val="000000"/>
              </a:buClr>
              <a:buSzPts val="1350"/>
              <a:buChar char="○"/>
            </a:pPr>
            <a:r>
              <a:rPr lang="es" sz="1350">
                <a:highlight>
                  <a:srgbClr val="FFFFFF"/>
                </a:highlight>
              </a:rPr>
              <a:t>Almacenamiento de comentarios</a:t>
            </a:r>
            <a:endParaRPr sz="1350">
              <a:highlight>
                <a:srgbClr val="FFFFFF"/>
              </a:highlight>
            </a:endParaRPr>
          </a:p>
          <a:p>
            <a:pPr indent="-314325" lvl="1" marL="1358900" rtl="0" algn="l">
              <a:lnSpc>
                <a:spcPct val="115000"/>
              </a:lnSpc>
              <a:spcBef>
                <a:spcPts val="0"/>
              </a:spcBef>
              <a:spcAft>
                <a:spcPts val="0"/>
              </a:spcAft>
              <a:buClr>
                <a:srgbClr val="000000"/>
              </a:buClr>
              <a:buSzPts val="1350"/>
              <a:buChar char="○"/>
            </a:pPr>
            <a:r>
              <a:rPr lang="es" sz="1350">
                <a:highlight>
                  <a:srgbClr val="FFFFFF"/>
                </a:highlight>
              </a:rPr>
              <a:t>Votaciones</a:t>
            </a:r>
            <a:endParaRPr sz="1350">
              <a:highlight>
                <a:srgbClr val="FFFFFF"/>
              </a:highlight>
            </a:endParaRPr>
          </a:p>
          <a:p>
            <a:pPr indent="-314325" lvl="1" marL="1358900" rtl="0" algn="l">
              <a:lnSpc>
                <a:spcPct val="115000"/>
              </a:lnSpc>
              <a:spcBef>
                <a:spcPts val="0"/>
              </a:spcBef>
              <a:spcAft>
                <a:spcPts val="0"/>
              </a:spcAft>
              <a:buClr>
                <a:srgbClr val="000000"/>
              </a:buClr>
              <a:buSzPts val="1350"/>
              <a:buChar char="○"/>
            </a:pPr>
            <a:r>
              <a:rPr lang="es" sz="1350">
                <a:highlight>
                  <a:srgbClr val="FFFFFF"/>
                </a:highlight>
              </a:rPr>
              <a:t>Registro de usuarios</a:t>
            </a:r>
            <a:endParaRPr sz="1350">
              <a:highlight>
                <a:srgbClr val="FFFFFF"/>
              </a:highlight>
            </a:endParaRPr>
          </a:p>
          <a:p>
            <a:pPr indent="-314325" lvl="1" marL="1358900" rtl="0" algn="l">
              <a:lnSpc>
                <a:spcPct val="115000"/>
              </a:lnSpc>
              <a:spcBef>
                <a:spcPts val="0"/>
              </a:spcBef>
              <a:spcAft>
                <a:spcPts val="0"/>
              </a:spcAft>
              <a:buClr>
                <a:srgbClr val="000000"/>
              </a:buClr>
              <a:buSzPts val="1350"/>
              <a:buChar char="○"/>
            </a:pPr>
            <a:r>
              <a:rPr lang="es" sz="1350">
                <a:highlight>
                  <a:srgbClr val="FFFFFF"/>
                </a:highlight>
              </a:rPr>
              <a:t>Perfiles de usuarios</a:t>
            </a:r>
            <a:endParaRPr sz="1350">
              <a:highlight>
                <a:srgbClr val="FFFFFF"/>
              </a:highlight>
            </a:endParaRPr>
          </a:p>
          <a:p>
            <a:pPr indent="-314325" lvl="1" marL="1358900" rtl="0" algn="l">
              <a:lnSpc>
                <a:spcPct val="115000"/>
              </a:lnSpc>
              <a:spcBef>
                <a:spcPts val="0"/>
              </a:spcBef>
              <a:spcAft>
                <a:spcPts val="0"/>
              </a:spcAft>
              <a:buClr>
                <a:srgbClr val="000000"/>
              </a:buClr>
              <a:buSzPts val="1350"/>
              <a:buChar char="○"/>
            </a:pPr>
            <a:r>
              <a:rPr lang="es" sz="1350">
                <a:highlight>
                  <a:srgbClr val="FFFFFF"/>
                </a:highlight>
              </a:rPr>
              <a:t>Sesiones de datos</a:t>
            </a:r>
            <a:endParaRPr sz="1350">
              <a:highlight>
                <a:srgbClr val="FFFFFF"/>
              </a:highlight>
            </a:endParaRPr>
          </a:p>
          <a:p>
            <a:pPr indent="-314325" lvl="0" marL="685800" rtl="0" algn="l">
              <a:lnSpc>
                <a:spcPct val="115000"/>
              </a:lnSpc>
              <a:spcBef>
                <a:spcPts val="0"/>
              </a:spcBef>
              <a:spcAft>
                <a:spcPts val="0"/>
              </a:spcAft>
              <a:buClr>
                <a:srgbClr val="000000"/>
              </a:buClr>
              <a:buSzPts val="1350"/>
              <a:buChar char="●"/>
            </a:pPr>
            <a:r>
              <a:rPr lang="es" sz="1350">
                <a:highlight>
                  <a:srgbClr val="FFFFFF"/>
                </a:highlight>
              </a:rPr>
              <a:t>Proyectos que utilizan metodologías de desarrollo iterativo o ágiles</a:t>
            </a:r>
            <a:endParaRPr sz="1350">
              <a:highlight>
                <a:srgbClr val="FFFFFF"/>
              </a:highlight>
            </a:endParaRPr>
          </a:p>
          <a:p>
            <a:pPr indent="-314325" lvl="0" marL="685800" rtl="0" algn="l">
              <a:lnSpc>
                <a:spcPct val="115000"/>
              </a:lnSpc>
              <a:spcBef>
                <a:spcPts val="0"/>
              </a:spcBef>
              <a:spcAft>
                <a:spcPts val="0"/>
              </a:spcAft>
              <a:buClr>
                <a:srgbClr val="000000"/>
              </a:buClr>
              <a:buSzPts val="1350"/>
              <a:buChar char="●"/>
            </a:pPr>
            <a:r>
              <a:rPr lang="es" sz="1350">
                <a:highlight>
                  <a:srgbClr val="FFFFFF"/>
                </a:highlight>
              </a:rPr>
              <a:t>Manejo de estadísticas en tiempo real</a:t>
            </a:r>
            <a:endParaRPr sz="1350">
              <a:highlight>
                <a:srgbClr val="FFFFFF"/>
              </a:highlight>
            </a:endParaRPr>
          </a:p>
          <a:p>
            <a:pPr indent="0" lvl="0" marL="0" marR="0" rtl="0" algn="l">
              <a:lnSpc>
                <a:spcPct val="100000"/>
              </a:lnSpc>
              <a:spcBef>
                <a:spcPts val="100"/>
              </a:spcBef>
              <a:spcAft>
                <a:spcPts val="0"/>
              </a:spcAft>
              <a:buClr>
                <a:srgbClr val="000000"/>
              </a:buClr>
              <a:buSzPts val="2200"/>
              <a:buFont typeface="Arial"/>
              <a:buNone/>
            </a:pPr>
            <a:r>
              <a:t/>
            </a:r>
            <a:endParaRPr sz="1200"/>
          </a:p>
        </p:txBody>
      </p:sp>
      <p:pic>
        <p:nvPicPr>
          <p:cNvPr id="178" name="Google Shape;178;gc464bb7e25_1_28"/>
          <p:cNvPicPr preferRelativeResize="0"/>
          <p:nvPr/>
        </p:nvPicPr>
        <p:blipFill rotWithShape="1">
          <a:blip r:embed="rId4">
            <a:alphaModFix/>
          </a:blip>
          <a:srcRect b="0" l="0" r="0" t="0"/>
          <a:stretch/>
        </p:blipFill>
        <p:spPr>
          <a:xfrm>
            <a:off x="30650" y="-37200"/>
            <a:ext cx="1660275" cy="922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gd47f34a701_0_58"/>
          <p:cNvPicPr preferRelativeResize="0"/>
          <p:nvPr/>
        </p:nvPicPr>
        <p:blipFill>
          <a:blip r:embed="rId3">
            <a:alphaModFix/>
          </a:blip>
          <a:stretch>
            <a:fillRect/>
          </a:stretch>
        </p:blipFill>
        <p:spPr>
          <a:xfrm>
            <a:off x="67500" y="757575"/>
            <a:ext cx="8839201" cy="37189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c6f27f6ba0_0_1"/>
          <p:cNvPicPr preferRelativeResize="0"/>
          <p:nvPr/>
        </p:nvPicPr>
        <p:blipFill>
          <a:blip r:embed="rId3">
            <a:alphaModFix/>
          </a:blip>
          <a:stretch>
            <a:fillRect/>
          </a:stretch>
        </p:blipFill>
        <p:spPr>
          <a:xfrm>
            <a:off x="6834425" y="2542925"/>
            <a:ext cx="1970900" cy="1970900"/>
          </a:xfrm>
          <a:prstGeom prst="rect">
            <a:avLst/>
          </a:prstGeom>
          <a:noFill/>
          <a:ln>
            <a:noFill/>
          </a:ln>
        </p:spPr>
      </p:pic>
      <p:sp>
        <p:nvSpPr>
          <p:cNvPr id="85" name="Google Shape;85;gc6f27f6ba0_0_1"/>
          <p:cNvSpPr txBox="1"/>
          <p:nvPr/>
        </p:nvSpPr>
        <p:spPr>
          <a:xfrm>
            <a:off x="551850" y="268850"/>
            <a:ext cx="8079600" cy="359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s" sz="2000"/>
              <a:t>Hablemos sobre bases de datos!</a:t>
            </a:r>
            <a:endParaRPr sz="2000"/>
          </a:p>
          <a:p>
            <a:pPr indent="0" lvl="0" marL="0" marR="0" rtl="0" algn="l">
              <a:lnSpc>
                <a:spcPct val="100000"/>
              </a:lnSpc>
              <a:spcBef>
                <a:spcPts val="0"/>
              </a:spcBef>
              <a:spcAft>
                <a:spcPts val="0"/>
              </a:spcAft>
              <a:buClr>
                <a:srgbClr val="000000"/>
              </a:buClr>
              <a:buSzPts val="2000"/>
              <a:buFont typeface="Arial"/>
              <a:buNone/>
            </a:pPr>
            <a:r>
              <a:t/>
            </a:r>
            <a:endParaRPr sz="1800"/>
          </a:p>
          <a:p>
            <a:pPr indent="0" lvl="0" marL="0" rtl="0" algn="l">
              <a:lnSpc>
                <a:spcPct val="176087"/>
              </a:lnSpc>
              <a:spcBef>
                <a:spcPts val="0"/>
              </a:spcBef>
              <a:spcAft>
                <a:spcPts val="0"/>
              </a:spcAft>
              <a:buClr>
                <a:schemeClr val="dk1"/>
              </a:buClr>
              <a:buSzPts val="1100"/>
              <a:buFont typeface="Arial"/>
              <a:buNone/>
            </a:pPr>
            <a:r>
              <a:rPr lang="es" sz="1150">
                <a:solidFill>
                  <a:srgbClr val="333333"/>
                </a:solidFill>
                <a:highlight>
                  <a:srgbClr val="FEFEFE"/>
                </a:highlight>
              </a:rPr>
              <a:t>Una base de datos es una herramienta que </a:t>
            </a:r>
            <a:r>
              <a:rPr b="1" lang="es" sz="1150">
                <a:solidFill>
                  <a:srgbClr val="333333"/>
                </a:solidFill>
                <a:highlight>
                  <a:srgbClr val="FEFEFE"/>
                </a:highlight>
              </a:rPr>
              <a:t>recopila datos, los organiza y los relaciona</a:t>
            </a:r>
            <a:r>
              <a:rPr lang="es" sz="1150">
                <a:solidFill>
                  <a:srgbClr val="333333"/>
                </a:solidFill>
                <a:highlight>
                  <a:srgbClr val="FEFEFE"/>
                </a:highlight>
              </a:rPr>
              <a:t> para que se pueda hacer una rápida búsqueda y recuperar con ayuda de un ordenador. Hoy en día, las bases de datos también sirven para desarrollar análisis. Las bases de datos más modernas tienen motores específicos para sacar informes de datos complejos.</a:t>
            </a:r>
            <a:endParaRPr sz="1150">
              <a:solidFill>
                <a:srgbClr val="333333"/>
              </a:solidFill>
              <a:highlight>
                <a:srgbClr val="FEFEFE"/>
              </a:highlight>
            </a:endParaRPr>
          </a:p>
          <a:p>
            <a:pPr indent="0" lvl="0" marL="0" rtl="0" algn="l">
              <a:lnSpc>
                <a:spcPct val="176087"/>
              </a:lnSpc>
              <a:spcBef>
                <a:spcPts val="1500"/>
              </a:spcBef>
              <a:spcAft>
                <a:spcPts val="0"/>
              </a:spcAft>
              <a:buClr>
                <a:schemeClr val="dk1"/>
              </a:buClr>
              <a:buSzPts val="1100"/>
              <a:buFont typeface="Arial"/>
              <a:buNone/>
            </a:pPr>
            <a:r>
              <a:rPr lang="es" sz="1150">
                <a:solidFill>
                  <a:srgbClr val="333333"/>
                </a:solidFill>
                <a:highlight>
                  <a:srgbClr val="FEFEFE"/>
                </a:highlight>
              </a:rPr>
              <a:t>Hay varios </a:t>
            </a:r>
            <a:r>
              <a:rPr b="1" lang="es" sz="1150">
                <a:solidFill>
                  <a:srgbClr val="333333"/>
                </a:solidFill>
                <a:highlight>
                  <a:srgbClr val="FEFEFE"/>
                </a:highlight>
              </a:rPr>
              <a:t>tipos de base de datos</a:t>
            </a:r>
            <a:r>
              <a:rPr lang="es" sz="1150">
                <a:solidFill>
                  <a:srgbClr val="333333"/>
                </a:solidFill>
                <a:highlight>
                  <a:srgbClr val="FEFEFE"/>
                </a:highlight>
              </a:rPr>
              <a:t>: relacional, distribuida, NoSQL, orientada a objetos y gráficas. La existencia de estas diversas bases de datos se debe a la </a:t>
            </a:r>
            <a:r>
              <a:rPr b="1" lang="es" sz="1150">
                <a:solidFill>
                  <a:srgbClr val="333333"/>
                </a:solidFill>
                <a:highlight>
                  <a:srgbClr val="FEFEFE"/>
                </a:highlight>
              </a:rPr>
              <a:t>variedad de forma de trabajo</a:t>
            </a:r>
            <a:r>
              <a:rPr lang="es" sz="1150">
                <a:solidFill>
                  <a:srgbClr val="333333"/>
                </a:solidFill>
                <a:highlight>
                  <a:srgbClr val="FEFEFE"/>
                </a:highlight>
              </a:rPr>
              <a:t> que se requiere de ellas.</a:t>
            </a:r>
            <a:endParaRPr sz="1150">
              <a:solidFill>
                <a:srgbClr val="333333"/>
              </a:solidFill>
              <a:highlight>
                <a:srgbClr val="FEFEFE"/>
              </a:highlight>
            </a:endParaRPr>
          </a:p>
          <a:p>
            <a:pPr indent="0" lvl="0" marL="0" marR="0" rtl="0" algn="l">
              <a:lnSpc>
                <a:spcPct val="100000"/>
              </a:lnSpc>
              <a:spcBef>
                <a:spcPts val="1500"/>
              </a:spcBef>
              <a:spcAft>
                <a:spcPts val="0"/>
              </a:spcAft>
              <a:buClr>
                <a:srgbClr val="000000"/>
              </a:buClr>
              <a:buSzPts val="2000"/>
              <a:buFont typeface="Arial"/>
              <a:buNone/>
            </a:pPr>
            <a:r>
              <a:t/>
            </a:r>
            <a:endParaRPr sz="1050">
              <a:solidFill>
                <a:srgbClr val="202122"/>
              </a:solidFill>
              <a:highlight>
                <a:srgbClr val="FFFFFF"/>
              </a:highlight>
            </a:endParaRPr>
          </a:p>
          <a:p>
            <a:pPr indent="0" lvl="0" marL="0" marR="0" rtl="0" algn="l">
              <a:lnSpc>
                <a:spcPct val="100000"/>
              </a:lnSpc>
              <a:spcBef>
                <a:spcPts val="0"/>
              </a:spcBef>
              <a:spcAft>
                <a:spcPts val="0"/>
              </a:spcAft>
              <a:buClr>
                <a:srgbClr val="000000"/>
              </a:buClr>
              <a:buSzPts val="2000"/>
              <a:buFont typeface="Arial"/>
              <a:buNone/>
            </a:pPr>
            <a:r>
              <a:t/>
            </a:r>
            <a:endParaRPr sz="1050">
              <a:solidFill>
                <a:srgbClr val="202122"/>
              </a:solidFill>
              <a:highlight>
                <a:srgbClr val="FFFFFF"/>
              </a:highlight>
            </a:endParaRPr>
          </a:p>
          <a:p>
            <a:pPr indent="0" lvl="0" marL="0" marR="0" rtl="0" algn="l">
              <a:lnSpc>
                <a:spcPct val="100000"/>
              </a:lnSpc>
              <a:spcBef>
                <a:spcPts val="0"/>
              </a:spcBef>
              <a:spcAft>
                <a:spcPts val="0"/>
              </a:spcAft>
              <a:buClr>
                <a:srgbClr val="000000"/>
              </a:buClr>
              <a:buSzPts val="2000"/>
              <a:buFont typeface="Arial"/>
              <a:buNone/>
            </a:pPr>
            <a:r>
              <a:t/>
            </a:r>
            <a:endParaRPr sz="1050">
              <a:solidFill>
                <a:srgbClr val="202122"/>
              </a:solidFill>
              <a:highlight>
                <a:srgbClr val="FFFFFF"/>
              </a:highlight>
            </a:endParaRPr>
          </a:p>
          <a:p>
            <a:pPr indent="0" lvl="0" marL="0" marR="0" rtl="0" algn="l">
              <a:lnSpc>
                <a:spcPct val="100000"/>
              </a:lnSpc>
              <a:spcBef>
                <a:spcPts val="0"/>
              </a:spcBef>
              <a:spcAft>
                <a:spcPts val="0"/>
              </a:spcAft>
              <a:buClr>
                <a:srgbClr val="000000"/>
              </a:buClr>
              <a:buSzPts val="2000"/>
              <a:buFont typeface="Arial"/>
              <a:buNone/>
            </a:pPr>
            <a:r>
              <a:rPr lang="es" sz="1050">
                <a:solidFill>
                  <a:srgbClr val="202122"/>
                </a:solidFill>
                <a:highlight>
                  <a:srgbClr val="FFFFFF"/>
                </a:highlight>
              </a:rPr>
              <a:t>Si quieren quemarse el bocho: </a:t>
            </a:r>
            <a:r>
              <a:rPr lang="es" sz="1050" u="sng">
                <a:solidFill>
                  <a:schemeClr val="hlink"/>
                </a:solidFill>
                <a:highlight>
                  <a:srgbClr val="FFFFFF"/>
                </a:highlight>
                <a:hlinkClick r:id="rId4"/>
              </a:rPr>
              <a:t>https://sites.google.com/view/enfoquepracticobd/diseno?authuser=0</a:t>
            </a:r>
            <a:endParaRPr sz="1050">
              <a:solidFill>
                <a:srgbClr val="202122"/>
              </a:solidFill>
              <a:highlight>
                <a:srgbClr val="FFFFFF"/>
              </a:highlight>
            </a:endParaRPr>
          </a:p>
          <a:p>
            <a:pPr indent="0" lvl="0" marL="0" marR="0" rtl="0" algn="l">
              <a:lnSpc>
                <a:spcPct val="100000"/>
              </a:lnSpc>
              <a:spcBef>
                <a:spcPts val="0"/>
              </a:spcBef>
              <a:spcAft>
                <a:spcPts val="0"/>
              </a:spcAft>
              <a:buClr>
                <a:srgbClr val="000000"/>
              </a:buClr>
              <a:buSzPts val="2000"/>
              <a:buFont typeface="Arial"/>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gd47f34a701_0_63"/>
          <p:cNvPicPr preferRelativeResize="0"/>
          <p:nvPr/>
        </p:nvPicPr>
        <p:blipFill rotWithShape="1">
          <a:blip r:embed="rId3">
            <a:alphaModFix/>
          </a:blip>
          <a:srcRect b="0" l="0" r="0" t="14529"/>
          <a:stretch/>
        </p:blipFill>
        <p:spPr>
          <a:xfrm>
            <a:off x="152400" y="1276275"/>
            <a:ext cx="8309250" cy="3473025"/>
          </a:xfrm>
          <a:prstGeom prst="rect">
            <a:avLst/>
          </a:prstGeom>
          <a:noFill/>
          <a:ln>
            <a:noFill/>
          </a:ln>
        </p:spPr>
      </p:pic>
      <p:sp>
        <p:nvSpPr>
          <p:cNvPr id="189" name="Google Shape;189;gd47f34a701_0_63"/>
          <p:cNvSpPr txBox="1"/>
          <p:nvPr/>
        </p:nvSpPr>
        <p:spPr>
          <a:xfrm>
            <a:off x="325450" y="466950"/>
            <a:ext cx="793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El _id no es simplemente un string como con el uuid. Es un identificador único encodeado que contiene entre otras cosas el timestamp, de tal forma que Mongo sabe automáticamente cómo ordenar por fecha sus documentos.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c464bb7e25_1_14"/>
          <p:cNvSpPr txBox="1"/>
          <p:nvPr/>
        </p:nvSpPr>
        <p:spPr>
          <a:xfrm>
            <a:off x="376175" y="1673550"/>
            <a:ext cx="3677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FFFFFF"/>
              </a:solidFill>
              <a:latin typeface="Arial"/>
              <a:ea typeface="Arial"/>
              <a:cs typeface="Arial"/>
              <a:sym typeface="Arial"/>
            </a:endParaRPr>
          </a:p>
        </p:txBody>
      </p:sp>
      <p:sp>
        <p:nvSpPr>
          <p:cNvPr id="195" name="Google Shape;195;gc464bb7e25_1_14"/>
          <p:cNvSpPr txBox="1"/>
          <p:nvPr>
            <p:ph idx="1" type="body"/>
          </p:nvPr>
        </p:nvSpPr>
        <p:spPr>
          <a:xfrm>
            <a:off x="319500" y="2971475"/>
            <a:ext cx="8481600" cy="1861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
                <a:solidFill>
                  <a:srgbClr val="FFFFFF"/>
                </a:solidFill>
              </a:rPr>
              <a:t>Básicamente, se ve similar a un JSON (se llama BSON, pero a los efectos prácticos... nosotros lo vemos y manipulamos de una forma muy similar al JSON)! Es mucho más flexible que una base de datos SQL, y al guardar como documentos flexibles, es también más liviano y rápido de setear.</a:t>
            </a:r>
            <a:endParaRPr>
              <a:solidFill>
                <a:srgbClr val="FFFFFF"/>
              </a:solidFill>
            </a:endParaRPr>
          </a:p>
          <a:p>
            <a:pPr indent="0" lvl="0" marL="0" rtl="0" algn="l">
              <a:lnSpc>
                <a:spcPct val="100000"/>
              </a:lnSpc>
              <a:spcBef>
                <a:spcPts val="0"/>
              </a:spcBef>
              <a:spcAft>
                <a:spcPts val="0"/>
              </a:spcAft>
              <a:buSzPts val="1400"/>
              <a:buNone/>
            </a:pPr>
            <a:r>
              <a:t/>
            </a:r>
            <a:endParaRPr>
              <a:solidFill>
                <a:srgbClr val="FFFFFF"/>
              </a:solidFill>
            </a:endParaRPr>
          </a:p>
        </p:txBody>
      </p:sp>
      <p:pic>
        <p:nvPicPr>
          <p:cNvPr id="196" name="Google Shape;196;gc464bb7e25_1_14"/>
          <p:cNvPicPr preferRelativeResize="0"/>
          <p:nvPr/>
        </p:nvPicPr>
        <p:blipFill>
          <a:blip r:embed="rId3">
            <a:alphaModFix/>
          </a:blip>
          <a:stretch>
            <a:fillRect/>
          </a:stretch>
        </p:blipFill>
        <p:spPr>
          <a:xfrm>
            <a:off x="1729425" y="371725"/>
            <a:ext cx="4772025" cy="241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c464bb7e25_1_37"/>
          <p:cNvSpPr txBox="1"/>
          <p:nvPr>
            <p:ph idx="1" type="body"/>
          </p:nvPr>
        </p:nvSpPr>
        <p:spPr>
          <a:xfrm>
            <a:off x="319500" y="169800"/>
            <a:ext cx="8389800" cy="466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s" sz="3000">
                <a:solidFill>
                  <a:srgbClr val="FFFFFF"/>
                </a:solidFill>
              </a:rPr>
              <a:t>SQL vs NoSQL?</a:t>
            </a:r>
            <a:endParaRPr sz="3000">
              <a:solidFill>
                <a:srgbClr val="FFFFFF"/>
              </a:solidFill>
            </a:endParaRPr>
          </a:p>
          <a:p>
            <a:pPr indent="0" lvl="0" marL="0" rtl="0" algn="l">
              <a:lnSpc>
                <a:spcPct val="110000"/>
              </a:lnSpc>
              <a:spcBef>
                <a:spcPts val="1500"/>
              </a:spcBef>
              <a:spcAft>
                <a:spcPts val="0"/>
              </a:spcAft>
              <a:buSzPts val="1100"/>
              <a:buNone/>
            </a:pPr>
            <a:r>
              <a:t/>
            </a:r>
            <a:endParaRPr sz="1650">
              <a:solidFill>
                <a:srgbClr val="333333"/>
              </a:solidFill>
              <a:highlight>
                <a:srgbClr val="FFFFFF"/>
              </a:highlight>
              <a:latin typeface="Arial"/>
              <a:ea typeface="Arial"/>
              <a:cs typeface="Arial"/>
              <a:sym typeface="Arial"/>
            </a:endParaRPr>
          </a:p>
          <a:p>
            <a:pPr indent="-311150" lvl="0" marL="749300" marR="101600" rtl="0" algn="l">
              <a:lnSpc>
                <a:spcPct val="150000"/>
              </a:lnSpc>
              <a:spcBef>
                <a:spcPts val="800"/>
              </a:spcBef>
              <a:spcAft>
                <a:spcPts val="0"/>
              </a:spcAft>
              <a:buClr>
                <a:srgbClr val="FFFFFF"/>
              </a:buClr>
              <a:buSzPts val="1300"/>
              <a:buFont typeface="Arial"/>
              <a:buChar char="●"/>
            </a:pPr>
            <a:r>
              <a:rPr lang="es" sz="1300">
                <a:solidFill>
                  <a:srgbClr val="FFFFFF"/>
                </a:solidFill>
                <a:latin typeface="Arial"/>
                <a:ea typeface="Arial"/>
                <a:cs typeface="Arial"/>
                <a:sym typeface="Arial"/>
              </a:rPr>
              <a:t>Cuando los datos deben ser consistentes sin dar posibilidad al error utilizar una base de datos relacional, SQL.</a:t>
            </a:r>
            <a:endParaRPr sz="1300">
              <a:solidFill>
                <a:srgbClr val="FFFFFF"/>
              </a:solidFill>
              <a:latin typeface="Arial"/>
              <a:ea typeface="Arial"/>
              <a:cs typeface="Arial"/>
              <a:sym typeface="Arial"/>
            </a:endParaRPr>
          </a:p>
          <a:p>
            <a:pPr indent="-311150" lvl="0" marL="749300" marR="101600" rtl="0" algn="l">
              <a:lnSpc>
                <a:spcPct val="150000"/>
              </a:lnSpc>
              <a:spcBef>
                <a:spcPts val="0"/>
              </a:spcBef>
              <a:spcAft>
                <a:spcPts val="0"/>
              </a:spcAft>
              <a:buClr>
                <a:srgbClr val="FFFFFF"/>
              </a:buClr>
              <a:buSzPts val="1300"/>
              <a:buFont typeface="Arial"/>
              <a:buChar char="●"/>
            </a:pPr>
            <a:r>
              <a:rPr lang="es" sz="1300">
                <a:solidFill>
                  <a:srgbClr val="FFFFFF"/>
                </a:solidFill>
                <a:latin typeface="Arial"/>
                <a:ea typeface="Arial"/>
                <a:cs typeface="Arial"/>
                <a:sym typeface="Arial"/>
              </a:rPr>
              <a:t>Cuando nuestro presupuesto no se puede permitir grandes máquinas y debe destinarse a máquinas de menor rendimiento, NoSQL.</a:t>
            </a:r>
            <a:endParaRPr sz="1300">
              <a:solidFill>
                <a:srgbClr val="FFFFFF"/>
              </a:solidFill>
              <a:latin typeface="Arial"/>
              <a:ea typeface="Arial"/>
              <a:cs typeface="Arial"/>
              <a:sym typeface="Arial"/>
            </a:endParaRPr>
          </a:p>
          <a:p>
            <a:pPr indent="-311150" lvl="0" marL="749300" marR="101600" rtl="0" algn="l">
              <a:lnSpc>
                <a:spcPct val="150000"/>
              </a:lnSpc>
              <a:spcBef>
                <a:spcPts val="0"/>
              </a:spcBef>
              <a:spcAft>
                <a:spcPts val="0"/>
              </a:spcAft>
              <a:buClr>
                <a:srgbClr val="FFFFFF"/>
              </a:buClr>
              <a:buSzPts val="1300"/>
              <a:buFont typeface="Arial"/>
              <a:buChar char="●"/>
            </a:pPr>
            <a:r>
              <a:rPr lang="es" sz="1300">
                <a:solidFill>
                  <a:srgbClr val="FFFFFF"/>
                </a:solidFill>
                <a:latin typeface="Arial"/>
                <a:ea typeface="Arial"/>
                <a:cs typeface="Arial"/>
                <a:sym typeface="Arial"/>
              </a:rPr>
              <a:t>Cuando las estructuras de datos que manejamos son variables, NoSQL.</a:t>
            </a:r>
            <a:endParaRPr sz="1300">
              <a:solidFill>
                <a:srgbClr val="FFFFFF"/>
              </a:solidFill>
              <a:latin typeface="Arial"/>
              <a:ea typeface="Arial"/>
              <a:cs typeface="Arial"/>
              <a:sym typeface="Arial"/>
            </a:endParaRPr>
          </a:p>
          <a:p>
            <a:pPr indent="-311150" lvl="0" marL="749300" marR="101600" rtl="0" algn="l">
              <a:lnSpc>
                <a:spcPct val="150000"/>
              </a:lnSpc>
              <a:spcBef>
                <a:spcPts val="0"/>
              </a:spcBef>
              <a:spcAft>
                <a:spcPts val="0"/>
              </a:spcAft>
              <a:buClr>
                <a:srgbClr val="FFFFFF"/>
              </a:buClr>
              <a:buSzPts val="1300"/>
              <a:buFont typeface="Arial"/>
              <a:buChar char="●"/>
            </a:pPr>
            <a:r>
              <a:rPr lang="es" sz="1300">
                <a:solidFill>
                  <a:srgbClr val="FFFFFF"/>
                </a:solidFill>
                <a:latin typeface="Arial"/>
                <a:ea typeface="Arial"/>
                <a:cs typeface="Arial"/>
                <a:sym typeface="Arial"/>
              </a:rPr>
              <a:t>Análisis de grandes cantidades de datos en modo lectura, NoSQL.</a:t>
            </a:r>
            <a:endParaRPr sz="1300">
              <a:solidFill>
                <a:srgbClr val="FFFFFF"/>
              </a:solidFill>
              <a:latin typeface="Arial"/>
              <a:ea typeface="Arial"/>
              <a:cs typeface="Arial"/>
              <a:sym typeface="Arial"/>
            </a:endParaRPr>
          </a:p>
          <a:p>
            <a:pPr indent="-311150" lvl="0" marL="749300" marR="101600" rtl="0" algn="l">
              <a:lnSpc>
                <a:spcPct val="150000"/>
              </a:lnSpc>
              <a:spcBef>
                <a:spcPts val="0"/>
              </a:spcBef>
              <a:spcAft>
                <a:spcPts val="0"/>
              </a:spcAft>
              <a:buClr>
                <a:srgbClr val="FFFFFF"/>
              </a:buClr>
              <a:buSzPts val="1300"/>
              <a:buFont typeface="Arial"/>
              <a:buChar char="●"/>
            </a:pPr>
            <a:r>
              <a:rPr lang="es" sz="1300">
                <a:solidFill>
                  <a:srgbClr val="FFFFFF"/>
                </a:solidFill>
                <a:latin typeface="Arial"/>
                <a:ea typeface="Arial"/>
                <a:cs typeface="Arial"/>
                <a:sym typeface="Arial"/>
              </a:rPr>
              <a:t>Captura y procesado de eventos, NoSQL.</a:t>
            </a:r>
            <a:endParaRPr sz="1300">
              <a:solidFill>
                <a:srgbClr val="FFFFFF"/>
              </a:solidFill>
              <a:latin typeface="Arial"/>
              <a:ea typeface="Arial"/>
              <a:cs typeface="Arial"/>
              <a:sym typeface="Arial"/>
            </a:endParaRPr>
          </a:p>
          <a:p>
            <a:pPr indent="-311150" lvl="0" marL="749300" marR="101600" rtl="0" algn="l">
              <a:lnSpc>
                <a:spcPct val="150000"/>
              </a:lnSpc>
              <a:spcBef>
                <a:spcPts val="0"/>
              </a:spcBef>
              <a:spcAft>
                <a:spcPts val="0"/>
              </a:spcAft>
              <a:buClr>
                <a:srgbClr val="FFFFFF"/>
              </a:buClr>
              <a:buSzPts val="1300"/>
              <a:buFont typeface="Arial"/>
              <a:buChar char="●"/>
            </a:pPr>
            <a:r>
              <a:rPr lang="es" sz="1300">
                <a:solidFill>
                  <a:srgbClr val="FFFFFF"/>
                </a:solidFill>
                <a:latin typeface="Arial"/>
                <a:ea typeface="Arial"/>
                <a:cs typeface="Arial"/>
                <a:sym typeface="Arial"/>
              </a:rPr>
              <a:t>Tiendas online con motores de inteligencia complejos, NoSQL.</a:t>
            </a:r>
            <a:endParaRPr sz="1300">
              <a:solidFill>
                <a:srgbClr val="FFFFFF"/>
              </a:solidFill>
              <a:latin typeface="Arial"/>
              <a:ea typeface="Arial"/>
              <a:cs typeface="Arial"/>
              <a:sym typeface="Arial"/>
            </a:endParaRPr>
          </a:p>
          <a:p>
            <a:pPr indent="-311150" lvl="0" marL="749300" marR="101600" rtl="0" algn="l">
              <a:lnSpc>
                <a:spcPct val="150000"/>
              </a:lnSpc>
              <a:spcBef>
                <a:spcPts val="0"/>
              </a:spcBef>
              <a:spcAft>
                <a:spcPts val="0"/>
              </a:spcAft>
              <a:buClr>
                <a:srgbClr val="FFFFFF"/>
              </a:buClr>
              <a:buSzPts val="1300"/>
              <a:buFont typeface="Arial"/>
              <a:buChar char="●"/>
            </a:pPr>
            <a:r>
              <a:rPr lang="es" sz="1300">
                <a:solidFill>
                  <a:srgbClr val="FFFFFF"/>
                </a:solidFill>
                <a:latin typeface="Arial"/>
                <a:ea typeface="Arial"/>
                <a:cs typeface="Arial"/>
                <a:sym typeface="Arial"/>
              </a:rPr>
              <a:t>NoSQL es ideal para trabajar con mongo; .net se lleva bien con SQL!</a:t>
            </a:r>
            <a:endParaRPr>
              <a:solidFill>
                <a:srgbClr val="FFFFFF"/>
              </a:solidFill>
            </a:endParaRPr>
          </a:p>
        </p:txBody>
      </p:sp>
      <p:pic>
        <p:nvPicPr>
          <p:cNvPr id="202" name="Google Shape;202;gc464bb7e25_1_37"/>
          <p:cNvPicPr preferRelativeResize="0"/>
          <p:nvPr/>
        </p:nvPicPr>
        <p:blipFill rotWithShape="1">
          <a:blip r:embed="rId3">
            <a:alphaModFix/>
          </a:blip>
          <a:srcRect b="0" l="0" r="0" t="0"/>
          <a:stretch/>
        </p:blipFill>
        <p:spPr>
          <a:xfrm>
            <a:off x="30650" y="-37200"/>
            <a:ext cx="1660275" cy="922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c8f9aeb009_0_6"/>
          <p:cNvSpPr txBox="1"/>
          <p:nvPr/>
        </p:nvSpPr>
        <p:spPr>
          <a:xfrm>
            <a:off x="544775" y="141500"/>
            <a:ext cx="765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lang="es" sz="2200"/>
              <a:t>¿Cómo es eso de que no es un esquema definido?</a:t>
            </a:r>
            <a:endParaRPr b="0" i="0" sz="2200" u="none" cap="none" strike="noStrike">
              <a:solidFill>
                <a:srgbClr val="000000"/>
              </a:solidFill>
              <a:latin typeface="Arial"/>
              <a:ea typeface="Arial"/>
              <a:cs typeface="Arial"/>
              <a:sym typeface="Arial"/>
            </a:endParaRPr>
          </a:p>
        </p:txBody>
      </p:sp>
      <p:sp>
        <p:nvSpPr>
          <p:cNvPr id="208" name="Google Shape;208;gc8f9aeb009_0_6"/>
          <p:cNvSpPr txBox="1"/>
          <p:nvPr/>
        </p:nvSpPr>
        <p:spPr>
          <a:xfrm>
            <a:off x="650875" y="806550"/>
            <a:ext cx="4372200" cy="375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Nombre: "Pedro",</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Apellidos: "Martínez Campo",</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Edad: 22,</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Aficiones: ["fútbol","tenis","ciclismo"],</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Amigos: [</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Nombre:"María",</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Edad:22</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Nombre:"Luis",</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Edad:28</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s" sz="1200">
                <a:solidFill>
                  <a:srgbClr val="333333"/>
                </a:solidFill>
                <a:highlight>
                  <a:srgbClr val="FFFFFF"/>
                </a:highlight>
                <a:latin typeface="Roboto"/>
                <a:ea typeface="Roboto"/>
                <a:cs typeface="Roboto"/>
                <a:sym typeface="Roboto"/>
              </a:rPr>
              <a:t>  ]</a:t>
            </a:r>
            <a:endParaRPr sz="1200">
              <a:solidFill>
                <a:srgbClr val="333333"/>
              </a:solidFill>
              <a:highlight>
                <a:srgbClr val="FFFFFF"/>
              </a:highlight>
              <a:latin typeface="Roboto"/>
              <a:ea typeface="Roboto"/>
              <a:cs typeface="Roboto"/>
              <a:sym typeface="Roboto"/>
            </a:endParaRPr>
          </a:p>
          <a:p>
            <a:pPr indent="0" lvl="0" marL="0" rtl="0" algn="l">
              <a:lnSpc>
                <a:spcPct val="150000"/>
              </a:lnSpc>
              <a:spcBef>
                <a:spcPts val="1200"/>
              </a:spcBef>
              <a:spcAft>
                <a:spcPts val="0"/>
              </a:spcAft>
              <a:buClr>
                <a:schemeClr val="dk1"/>
              </a:buClr>
              <a:buSzPts val="1100"/>
              <a:buFont typeface="Arial"/>
              <a:buNone/>
            </a:pPr>
            <a:r>
              <a:rPr lang="es"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indent="0" lvl="0" marL="0" marR="0" rtl="0" algn="l">
              <a:lnSpc>
                <a:spcPct val="100000"/>
              </a:lnSpc>
              <a:spcBef>
                <a:spcPts val="1200"/>
              </a:spcBef>
              <a:spcAft>
                <a:spcPts val="0"/>
              </a:spcAft>
              <a:buClr>
                <a:srgbClr val="000000"/>
              </a:buClr>
              <a:buSzPts val="1400"/>
              <a:buFont typeface="Arial"/>
              <a:buNone/>
            </a:pPr>
            <a:r>
              <a:t/>
            </a:r>
            <a:endParaRPr/>
          </a:p>
        </p:txBody>
      </p:sp>
      <p:sp>
        <p:nvSpPr>
          <p:cNvPr id="209" name="Google Shape;209;gc8f9aeb009_0_6"/>
          <p:cNvSpPr txBox="1"/>
          <p:nvPr/>
        </p:nvSpPr>
        <p:spPr>
          <a:xfrm>
            <a:off x="4191000" y="885000"/>
            <a:ext cx="3000000" cy="2247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es"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None/>
            </a:pPr>
            <a:r>
              <a:rPr lang="es" sz="1200">
                <a:solidFill>
                  <a:srgbClr val="333333"/>
                </a:solidFill>
                <a:highlight>
                  <a:srgbClr val="FFFFFF"/>
                </a:highlight>
                <a:latin typeface="Roboto"/>
                <a:ea typeface="Roboto"/>
                <a:cs typeface="Roboto"/>
                <a:sym typeface="Roboto"/>
              </a:rPr>
              <a:t>  Nombre: "Luis",</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None/>
            </a:pPr>
            <a:r>
              <a:rPr lang="es" sz="1200">
                <a:solidFill>
                  <a:srgbClr val="333333"/>
                </a:solidFill>
                <a:highlight>
                  <a:srgbClr val="FFFFFF"/>
                </a:highlight>
                <a:latin typeface="Roboto"/>
                <a:ea typeface="Roboto"/>
                <a:cs typeface="Roboto"/>
                <a:sym typeface="Roboto"/>
              </a:rPr>
              <a:t>  Estudios: "Administración y Dirección de Empresas",</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None/>
            </a:pPr>
            <a:r>
              <a:rPr lang="es" sz="1200">
                <a:solidFill>
                  <a:srgbClr val="333333"/>
                </a:solidFill>
                <a:highlight>
                  <a:srgbClr val="FFFFFF"/>
                </a:highlight>
                <a:latin typeface="Roboto"/>
                <a:ea typeface="Roboto"/>
                <a:cs typeface="Roboto"/>
                <a:sym typeface="Roboto"/>
              </a:rPr>
              <a:t>  Amigos:12</a:t>
            </a:r>
            <a:endParaRPr sz="1200">
              <a:solidFill>
                <a:srgbClr val="333333"/>
              </a:solidFill>
              <a:highlight>
                <a:srgbClr val="FFFFFF"/>
              </a:highlight>
              <a:latin typeface="Roboto"/>
              <a:ea typeface="Roboto"/>
              <a:cs typeface="Roboto"/>
              <a:sym typeface="Roboto"/>
            </a:endParaRPr>
          </a:p>
          <a:p>
            <a:pPr indent="0" lvl="0" marL="0" rtl="0" algn="l">
              <a:lnSpc>
                <a:spcPct val="100000"/>
              </a:lnSpc>
              <a:spcBef>
                <a:spcPts val="1200"/>
              </a:spcBef>
              <a:spcAft>
                <a:spcPts val="0"/>
              </a:spcAft>
              <a:buNone/>
            </a:pPr>
            <a:r>
              <a:rPr lang="es"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indent="0" lvl="0" marL="0" rtl="0" algn="l">
              <a:lnSpc>
                <a:spcPct val="150000"/>
              </a:lnSpc>
              <a:spcBef>
                <a:spcPts val="1200"/>
              </a:spcBef>
              <a:spcAft>
                <a:spcPts val="1200"/>
              </a:spcAft>
              <a:buNone/>
            </a:pPr>
            <a:r>
              <a:t/>
            </a:r>
            <a:endParaRPr sz="1200">
              <a:solidFill>
                <a:srgbClr val="333333"/>
              </a:solidFill>
              <a:highlight>
                <a:srgbClr val="FFFFFF"/>
              </a:highlight>
              <a:latin typeface="Roboto"/>
              <a:ea typeface="Roboto"/>
              <a:cs typeface="Roboto"/>
              <a:sym typeface="Roboto"/>
            </a:endParaRPr>
          </a:p>
        </p:txBody>
      </p:sp>
      <p:sp>
        <p:nvSpPr>
          <p:cNvPr id="210" name="Google Shape;210;gc8f9aeb009_0_6"/>
          <p:cNvSpPr txBox="1"/>
          <p:nvPr/>
        </p:nvSpPr>
        <p:spPr>
          <a:xfrm>
            <a:off x="615525" y="4046875"/>
            <a:ext cx="725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Ambos son perfectamente válidos! en un SQL tradicional, esta estructura flexible no es posible.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c8f9aeb009_0_13"/>
          <p:cNvSpPr txBox="1"/>
          <p:nvPr/>
        </p:nvSpPr>
        <p:spPr>
          <a:xfrm>
            <a:off x="544775" y="141500"/>
            <a:ext cx="765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lang="es" sz="2200"/>
              <a:t>Operaciones Crud</a:t>
            </a:r>
            <a:endParaRPr b="0" i="0" sz="2200" u="none" cap="none" strike="noStrike">
              <a:solidFill>
                <a:srgbClr val="000000"/>
              </a:solidFill>
              <a:latin typeface="Arial"/>
              <a:ea typeface="Arial"/>
              <a:cs typeface="Arial"/>
              <a:sym typeface="Arial"/>
            </a:endParaRPr>
          </a:p>
        </p:txBody>
      </p:sp>
      <p:pic>
        <p:nvPicPr>
          <p:cNvPr id="216" name="Google Shape;216;gc8f9aeb009_0_13"/>
          <p:cNvPicPr preferRelativeResize="0"/>
          <p:nvPr/>
        </p:nvPicPr>
        <p:blipFill>
          <a:blip r:embed="rId3">
            <a:alphaModFix/>
          </a:blip>
          <a:stretch>
            <a:fillRect/>
          </a:stretch>
        </p:blipFill>
        <p:spPr>
          <a:xfrm>
            <a:off x="817450" y="664700"/>
            <a:ext cx="7608826" cy="4095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d47f34a701_0_69"/>
          <p:cNvSpPr txBox="1"/>
          <p:nvPr/>
        </p:nvSpPr>
        <p:spPr>
          <a:xfrm>
            <a:off x="580150" y="240550"/>
            <a:ext cx="8093700" cy="495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400"/>
              <a:t>Tipos de datos en Mongo</a:t>
            </a:r>
            <a:endParaRPr sz="2400"/>
          </a:p>
          <a:p>
            <a:pPr indent="-234632" lvl="1" marL="577850" rtl="0" algn="l">
              <a:lnSpc>
                <a:spcPct val="115000"/>
              </a:lnSpc>
              <a:spcBef>
                <a:spcPts val="1200"/>
              </a:spcBef>
              <a:spcAft>
                <a:spcPts val="0"/>
              </a:spcAft>
              <a:buClr>
                <a:schemeClr val="dk1"/>
              </a:buClr>
              <a:buSzPts val="1200"/>
              <a:buFont typeface="Arial"/>
              <a:buChar char="-"/>
            </a:pPr>
            <a:r>
              <a:rPr b="1" lang="es" sz="1200">
                <a:solidFill>
                  <a:schemeClr val="dk1"/>
                </a:solidFill>
              </a:rPr>
              <a:t>String</a:t>
            </a:r>
            <a:r>
              <a:rPr lang="es" sz="1200">
                <a:solidFill>
                  <a:schemeClr val="dk1"/>
                </a:solidFill>
              </a:rPr>
              <a:t> − This is the most commonly used datatype to store the data. String in MongoDB must be UTF-8 valid.</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Integer</a:t>
            </a:r>
            <a:r>
              <a:rPr lang="es" sz="1200">
                <a:solidFill>
                  <a:schemeClr val="dk1"/>
                </a:solidFill>
              </a:rPr>
              <a:t> − This type is used to store a numerical value. Integer can be 32 bit or 64 bit depending upon your server.</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Boolean</a:t>
            </a:r>
            <a:r>
              <a:rPr lang="es" sz="1200">
                <a:solidFill>
                  <a:schemeClr val="dk1"/>
                </a:solidFill>
              </a:rPr>
              <a:t> − This type is used to store a boolean (true/ false) value.</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Double</a:t>
            </a:r>
            <a:r>
              <a:rPr lang="es" sz="1200">
                <a:solidFill>
                  <a:schemeClr val="dk1"/>
                </a:solidFill>
              </a:rPr>
              <a:t> − This type is used to store floating point values.</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Min/ Max keys</a:t>
            </a:r>
            <a:r>
              <a:rPr lang="es" sz="1200">
                <a:solidFill>
                  <a:schemeClr val="dk1"/>
                </a:solidFill>
              </a:rPr>
              <a:t> − This type is used to compare a value against the lowest and highest BSON elements.</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Arrays</a:t>
            </a:r>
            <a:r>
              <a:rPr lang="es" sz="1200">
                <a:solidFill>
                  <a:schemeClr val="dk1"/>
                </a:solidFill>
              </a:rPr>
              <a:t> − This type is used to store arrays or list or multiple values into one key.</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Timestamp</a:t>
            </a:r>
            <a:r>
              <a:rPr lang="es" sz="1200">
                <a:solidFill>
                  <a:schemeClr val="dk1"/>
                </a:solidFill>
              </a:rPr>
              <a:t> − ctimestamp. This can be handy for recording when a document has been modified or added.</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Object</a:t>
            </a:r>
            <a:r>
              <a:rPr lang="es" sz="1200">
                <a:solidFill>
                  <a:schemeClr val="dk1"/>
                </a:solidFill>
              </a:rPr>
              <a:t> − This datatype is used for embedded documents.</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Null</a:t>
            </a:r>
            <a:r>
              <a:rPr lang="es" sz="1200">
                <a:solidFill>
                  <a:schemeClr val="dk1"/>
                </a:solidFill>
              </a:rPr>
              <a:t> − This type is used to store a Null value.</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Symbol</a:t>
            </a:r>
            <a:r>
              <a:rPr lang="es" sz="1200">
                <a:solidFill>
                  <a:schemeClr val="dk1"/>
                </a:solidFill>
              </a:rPr>
              <a:t> − This datatype is used identically to a string; however, it's generally reserved for languages that use a specific symbol type.</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Date </a:t>
            </a:r>
            <a:r>
              <a:rPr lang="es" sz="1200">
                <a:solidFill>
                  <a:schemeClr val="dk1"/>
                </a:solidFill>
              </a:rPr>
              <a:t>− This datatype is used to store the current date or time in UNIX time format. You can specify your own date time by creating object of Date and passing day, month, year into it.</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Object ID</a:t>
            </a:r>
            <a:r>
              <a:rPr lang="es" sz="1200">
                <a:solidFill>
                  <a:schemeClr val="dk1"/>
                </a:solidFill>
              </a:rPr>
              <a:t> − This datatype is used to store the document’s ID.</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Binary data</a:t>
            </a:r>
            <a:r>
              <a:rPr lang="es" sz="1200">
                <a:solidFill>
                  <a:schemeClr val="dk1"/>
                </a:solidFill>
              </a:rPr>
              <a:t> − This datatype is used to store binary data.</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Code</a:t>
            </a:r>
            <a:r>
              <a:rPr lang="es" sz="1200">
                <a:solidFill>
                  <a:schemeClr val="dk1"/>
                </a:solidFill>
              </a:rPr>
              <a:t> − This datatype is used to store JavaScript code into the document.</a:t>
            </a:r>
            <a:endParaRPr sz="1200">
              <a:solidFill>
                <a:schemeClr val="dk1"/>
              </a:solidFill>
            </a:endParaRPr>
          </a:p>
          <a:p>
            <a:pPr indent="-234632" lvl="1" marL="577850" rtl="0" algn="l">
              <a:lnSpc>
                <a:spcPct val="115000"/>
              </a:lnSpc>
              <a:spcBef>
                <a:spcPts val="0"/>
              </a:spcBef>
              <a:spcAft>
                <a:spcPts val="0"/>
              </a:spcAft>
              <a:buClr>
                <a:schemeClr val="dk1"/>
              </a:buClr>
              <a:buSzPts val="1200"/>
              <a:buFont typeface="Arial"/>
              <a:buChar char="-"/>
            </a:pPr>
            <a:r>
              <a:rPr b="1" lang="es" sz="1200">
                <a:solidFill>
                  <a:schemeClr val="dk1"/>
                </a:solidFill>
              </a:rPr>
              <a:t>Regular expression</a:t>
            </a:r>
            <a:r>
              <a:rPr lang="es" sz="1200">
                <a:solidFill>
                  <a:schemeClr val="dk1"/>
                </a:solidFill>
              </a:rPr>
              <a:t> − This datatype is used to store regular expression.</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d47f34a701_0_73"/>
          <p:cNvSpPr txBox="1"/>
          <p:nvPr/>
        </p:nvSpPr>
        <p:spPr>
          <a:xfrm>
            <a:off x="622600" y="128975"/>
            <a:ext cx="7683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200"/>
              <a:t>Mongo vs SQL... la pelea del siglo!</a:t>
            </a:r>
            <a:endParaRPr sz="2200"/>
          </a:p>
        </p:txBody>
      </p:sp>
      <p:pic>
        <p:nvPicPr>
          <p:cNvPr id="227" name="Google Shape;227;gd47f34a701_0_73"/>
          <p:cNvPicPr preferRelativeResize="0"/>
          <p:nvPr/>
        </p:nvPicPr>
        <p:blipFill rotWithShape="1">
          <a:blip r:embed="rId3">
            <a:alphaModFix/>
          </a:blip>
          <a:srcRect b="0" l="0" r="0" t="19974"/>
          <a:stretch/>
        </p:blipFill>
        <p:spPr>
          <a:xfrm>
            <a:off x="1507000" y="944225"/>
            <a:ext cx="5520400" cy="1475125"/>
          </a:xfrm>
          <a:prstGeom prst="rect">
            <a:avLst/>
          </a:prstGeom>
          <a:noFill/>
          <a:ln>
            <a:noFill/>
          </a:ln>
        </p:spPr>
      </p:pic>
      <p:pic>
        <p:nvPicPr>
          <p:cNvPr id="228" name="Google Shape;228;gd47f34a701_0_73"/>
          <p:cNvPicPr preferRelativeResize="0"/>
          <p:nvPr/>
        </p:nvPicPr>
        <p:blipFill rotWithShape="1">
          <a:blip r:embed="rId4">
            <a:alphaModFix/>
          </a:blip>
          <a:srcRect b="0" l="0" r="0" t="13748"/>
          <a:stretch/>
        </p:blipFill>
        <p:spPr>
          <a:xfrm>
            <a:off x="1271450" y="2615725"/>
            <a:ext cx="6225851" cy="2360750"/>
          </a:xfrm>
          <a:prstGeom prst="rect">
            <a:avLst/>
          </a:prstGeom>
          <a:noFill/>
          <a:ln>
            <a:noFill/>
          </a:ln>
        </p:spPr>
      </p:pic>
      <p:sp>
        <p:nvSpPr>
          <p:cNvPr id="229" name="Google Shape;229;gd47f34a701_0_73"/>
          <p:cNvSpPr txBox="1"/>
          <p:nvPr/>
        </p:nvSpPr>
        <p:spPr>
          <a:xfrm>
            <a:off x="1683850" y="587225"/>
            <a:ext cx="3226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Create and insert</a:t>
            </a:r>
            <a:endParaRPr sz="2000"/>
          </a:p>
        </p:txBody>
      </p:sp>
      <p:sp>
        <p:nvSpPr>
          <p:cNvPr id="230" name="Google Shape;230;gd47f34a701_0_73"/>
          <p:cNvSpPr txBox="1"/>
          <p:nvPr/>
        </p:nvSpPr>
        <p:spPr>
          <a:xfrm>
            <a:off x="1836400" y="2365275"/>
            <a:ext cx="3636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Find (SELECT)</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d47f34a701_0_79"/>
          <p:cNvPicPr preferRelativeResize="0"/>
          <p:nvPr/>
        </p:nvPicPr>
        <p:blipFill>
          <a:blip r:embed="rId3">
            <a:alphaModFix/>
          </a:blip>
          <a:stretch>
            <a:fillRect/>
          </a:stretch>
        </p:blipFill>
        <p:spPr>
          <a:xfrm>
            <a:off x="1315950" y="737375"/>
            <a:ext cx="6494800" cy="1509175"/>
          </a:xfrm>
          <a:prstGeom prst="rect">
            <a:avLst/>
          </a:prstGeom>
          <a:noFill/>
          <a:ln>
            <a:noFill/>
          </a:ln>
        </p:spPr>
      </p:pic>
      <p:sp>
        <p:nvSpPr>
          <p:cNvPr id="236" name="Google Shape;236;gd47f34a701_0_79"/>
          <p:cNvSpPr txBox="1"/>
          <p:nvPr/>
        </p:nvSpPr>
        <p:spPr>
          <a:xfrm>
            <a:off x="612250" y="198575"/>
            <a:ext cx="407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Update</a:t>
            </a:r>
            <a:endParaRPr sz="2000"/>
          </a:p>
        </p:txBody>
      </p:sp>
      <p:sp>
        <p:nvSpPr>
          <p:cNvPr id="237" name="Google Shape;237;gd47f34a701_0_79"/>
          <p:cNvSpPr txBox="1"/>
          <p:nvPr/>
        </p:nvSpPr>
        <p:spPr>
          <a:xfrm>
            <a:off x="580150" y="2186175"/>
            <a:ext cx="227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Delete</a:t>
            </a:r>
            <a:endParaRPr sz="2000"/>
          </a:p>
        </p:txBody>
      </p:sp>
      <p:pic>
        <p:nvPicPr>
          <p:cNvPr id="238" name="Google Shape;238;gd47f34a701_0_79"/>
          <p:cNvPicPr preferRelativeResize="0"/>
          <p:nvPr/>
        </p:nvPicPr>
        <p:blipFill>
          <a:blip r:embed="rId4">
            <a:alphaModFix/>
          </a:blip>
          <a:stretch>
            <a:fillRect/>
          </a:stretch>
        </p:blipFill>
        <p:spPr>
          <a:xfrm>
            <a:off x="1128750" y="2937300"/>
            <a:ext cx="6913176" cy="1286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d47f34a701_0_91"/>
          <p:cNvSpPr txBox="1"/>
          <p:nvPr/>
        </p:nvSpPr>
        <p:spPr>
          <a:xfrm>
            <a:off x="612250" y="198575"/>
            <a:ext cx="407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Index</a:t>
            </a:r>
            <a:endParaRPr sz="2000"/>
          </a:p>
        </p:txBody>
      </p:sp>
      <p:pic>
        <p:nvPicPr>
          <p:cNvPr id="244" name="Google Shape;244;gd47f34a701_0_91"/>
          <p:cNvPicPr preferRelativeResize="0"/>
          <p:nvPr/>
        </p:nvPicPr>
        <p:blipFill>
          <a:blip r:embed="rId3">
            <a:alphaModFix/>
          </a:blip>
          <a:stretch>
            <a:fillRect/>
          </a:stretch>
        </p:blipFill>
        <p:spPr>
          <a:xfrm>
            <a:off x="1220375" y="691175"/>
            <a:ext cx="6703251" cy="1812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gd47f34a701_0_99"/>
          <p:cNvPicPr preferRelativeResize="0"/>
          <p:nvPr/>
        </p:nvPicPr>
        <p:blipFill rotWithShape="1">
          <a:blip r:embed="rId3">
            <a:alphaModFix/>
          </a:blip>
          <a:srcRect b="0" l="0" r="0" t="0"/>
          <a:stretch/>
        </p:blipFill>
        <p:spPr>
          <a:xfrm>
            <a:off x="794688" y="589976"/>
            <a:ext cx="7554624" cy="285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c8f9aeb009_0_0"/>
          <p:cNvSpPr txBox="1"/>
          <p:nvPr/>
        </p:nvSpPr>
        <p:spPr>
          <a:xfrm>
            <a:off x="374975" y="633550"/>
            <a:ext cx="4521000" cy="55395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Clr>
                <a:schemeClr val="dk1"/>
              </a:buClr>
              <a:buSzPts val="1100"/>
              <a:buFont typeface="Arial"/>
              <a:buNone/>
            </a:pPr>
            <a:r>
              <a:rPr lang="es" sz="1650">
                <a:solidFill>
                  <a:srgbClr val="333333"/>
                </a:solidFill>
                <a:highlight>
                  <a:srgbClr val="FEFEFE"/>
                </a:highlight>
                <a:latin typeface="Roboto Slab"/>
                <a:ea typeface="Roboto Slab"/>
                <a:cs typeface="Roboto Slab"/>
                <a:sym typeface="Roboto Slab"/>
              </a:rPr>
              <a:t>Base de datos relacional</a:t>
            </a:r>
            <a:endParaRPr sz="1650">
              <a:solidFill>
                <a:srgbClr val="333333"/>
              </a:solidFill>
              <a:highlight>
                <a:srgbClr val="FEFEFE"/>
              </a:highlight>
              <a:latin typeface="Roboto Slab"/>
              <a:ea typeface="Roboto Slab"/>
              <a:cs typeface="Roboto Slab"/>
              <a:sym typeface="Roboto Slab"/>
            </a:endParaRPr>
          </a:p>
          <a:p>
            <a:pPr indent="0" lvl="0" marL="0" rtl="0" algn="l">
              <a:lnSpc>
                <a:spcPct val="115000"/>
              </a:lnSpc>
              <a:spcBef>
                <a:spcPts val="800"/>
              </a:spcBef>
              <a:spcAft>
                <a:spcPts val="0"/>
              </a:spcAft>
              <a:buClr>
                <a:schemeClr val="dk1"/>
              </a:buClr>
              <a:buSzPts val="1100"/>
              <a:buFont typeface="Arial"/>
              <a:buNone/>
            </a:pPr>
            <a:r>
              <a:rPr lang="es" sz="1150"/>
              <a:t>La </a:t>
            </a:r>
            <a:r>
              <a:rPr b="1" lang="es" sz="1150"/>
              <a:t>base de datos relacional</a:t>
            </a:r>
            <a:r>
              <a:rPr lang="es" sz="1150"/>
              <a:t> es una recopilación de la información empresarial organizada de tal forma que se puede consultar, actualizar, analizar y sacar los datos fácilmente. La información se encuentra en </a:t>
            </a:r>
            <a:r>
              <a:rPr b="1" lang="es" sz="1150"/>
              <a:t>tablas y campos</a:t>
            </a:r>
            <a:r>
              <a:rPr lang="es" sz="1150"/>
              <a:t> relacionados entre sí.</a:t>
            </a:r>
            <a:endParaRPr sz="1150"/>
          </a:p>
          <a:p>
            <a:pPr indent="0" lvl="0" marL="0" rtl="0" algn="l">
              <a:lnSpc>
                <a:spcPct val="115000"/>
              </a:lnSpc>
              <a:spcBef>
                <a:spcPts val="1500"/>
              </a:spcBef>
              <a:spcAft>
                <a:spcPts val="0"/>
              </a:spcAft>
              <a:buClr>
                <a:schemeClr val="dk1"/>
              </a:buClr>
              <a:buSzPts val="1100"/>
              <a:buFont typeface="Arial"/>
              <a:buNone/>
            </a:pPr>
            <a:r>
              <a:rPr lang="es" sz="1150"/>
              <a:t>Además, las tablas también son conocidas como relaciones debido a su capacidad de referirse mutuamente entre ellas con un enlace lógico (</a:t>
            </a:r>
            <a:r>
              <a:rPr i="1" lang="es" sz="1150"/>
              <a:t>join</a:t>
            </a:r>
            <a:r>
              <a:rPr lang="es" sz="1150"/>
              <a:t>). Las tablas se componen de filas o registros (con todos los datos de una misma empresa, producto, cliente, etc.) y columnas o atributos (conjunto de valores de un tipo en concreto).</a:t>
            </a:r>
            <a:endParaRPr sz="1150"/>
          </a:p>
          <a:p>
            <a:pPr indent="0" lvl="0" marL="0" rtl="0" algn="l">
              <a:lnSpc>
                <a:spcPct val="115000"/>
              </a:lnSpc>
              <a:spcBef>
                <a:spcPts val="1500"/>
              </a:spcBef>
              <a:spcAft>
                <a:spcPts val="0"/>
              </a:spcAft>
              <a:buClr>
                <a:schemeClr val="dk1"/>
              </a:buClr>
              <a:buSzPts val="1100"/>
              <a:buFont typeface="Arial"/>
              <a:buNone/>
            </a:pPr>
            <a:r>
              <a:rPr lang="es" sz="1150"/>
              <a:t>El </a:t>
            </a:r>
            <a:r>
              <a:rPr b="1" lang="es" sz="1150"/>
              <a:t>sistema de gestión de base de datos</a:t>
            </a:r>
            <a:r>
              <a:rPr lang="es" sz="1150"/>
              <a:t> (DBMS, </a:t>
            </a:r>
            <a:r>
              <a:rPr i="1" lang="es" sz="1150"/>
              <a:t>Data Base Management System</a:t>
            </a:r>
            <a:r>
              <a:rPr lang="es" sz="1150"/>
              <a:t>) es un software que sirve para crear y acceder a los datos de la base de datos, como por ejemplo, </a:t>
            </a:r>
            <a:r>
              <a:rPr lang="es" sz="1150">
                <a:uFill>
                  <a:noFill/>
                </a:uFill>
                <a:hlinkClick r:id="rId3"/>
              </a:rPr>
              <a:t>SAP HANA</a:t>
            </a:r>
            <a:r>
              <a:rPr lang="es" sz="1150"/>
              <a:t> o </a:t>
            </a:r>
            <a:r>
              <a:rPr lang="es" sz="1150">
                <a:uFill>
                  <a:noFill/>
                </a:uFill>
                <a:hlinkClick r:id="rId4"/>
              </a:rPr>
              <a:t>Amazon RDS</a:t>
            </a:r>
            <a:r>
              <a:rPr lang="es" sz="1150"/>
              <a:t>. El lenguaje estándar para el acceso y manipulación de la base de datos es conocido como </a:t>
            </a:r>
            <a:r>
              <a:rPr b="1" lang="es" sz="1150"/>
              <a:t>SQL</a:t>
            </a:r>
            <a:r>
              <a:rPr lang="es" sz="1150"/>
              <a:t> (</a:t>
            </a:r>
            <a:r>
              <a:rPr i="1" lang="es" sz="1150"/>
              <a:t>Structured Query Language</a:t>
            </a:r>
            <a:r>
              <a:rPr lang="es" sz="1150"/>
              <a:t>).</a:t>
            </a:r>
            <a:endParaRPr sz="1150"/>
          </a:p>
          <a:p>
            <a:pPr indent="0" lvl="0" marL="0" rtl="0" algn="l">
              <a:lnSpc>
                <a:spcPct val="176087"/>
              </a:lnSpc>
              <a:spcBef>
                <a:spcPts val="1500"/>
              </a:spcBef>
              <a:spcAft>
                <a:spcPts val="0"/>
              </a:spcAft>
              <a:buClr>
                <a:schemeClr val="dk1"/>
              </a:buClr>
              <a:buSzPts val="1100"/>
              <a:buFont typeface="Arial"/>
              <a:buNone/>
            </a:pPr>
            <a:r>
              <a:t/>
            </a:r>
            <a:endParaRPr sz="1150">
              <a:solidFill>
                <a:srgbClr val="333333"/>
              </a:solidFill>
              <a:highlight>
                <a:srgbClr val="FEFEFE"/>
              </a:highlight>
            </a:endParaRPr>
          </a:p>
          <a:p>
            <a:pPr indent="0" lvl="0" marL="0" marR="0" rtl="0" algn="l">
              <a:lnSpc>
                <a:spcPct val="100000"/>
              </a:lnSpc>
              <a:spcBef>
                <a:spcPts val="150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gc8f9aeb009_0_0"/>
          <p:cNvSpPr txBox="1"/>
          <p:nvPr/>
        </p:nvSpPr>
        <p:spPr>
          <a:xfrm>
            <a:off x="372775" y="155650"/>
            <a:ext cx="8129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 sz="2400">
                <a:solidFill>
                  <a:schemeClr val="dk1"/>
                </a:solidFill>
              </a:rPr>
              <a:t>Tipos de bases de datos</a:t>
            </a:r>
            <a:endParaRPr b="0" i="0" sz="1800" u="none" cap="none" strike="noStrike">
              <a:solidFill>
                <a:srgbClr val="000000"/>
              </a:solidFill>
              <a:latin typeface="Arial"/>
              <a:ea typeface="Arial"/>
              <a:cs typeface="Arial"/>
              <a:sym typeface="Arial"/>
            </a:endParaRPr>
          </a:p>
        </p:txBody>
      </p:sp>
      <p:pic>
        <p:nvPicPr>
          <p:cNvPr id="92" name="Google Shape;92;gc8f9aeb009_0_0"/>
          <p:cNvPicPr preferRelativeResize="0"/>
          <p:nvPr/>
        </p:nvPicPr>
        <p:blipFill>
          <a:blip r:embed="rId5">
            <a:alphaModFix/>
          </a:blip>
          <a:stretch>
            <a:fillRect/>
          </a:stretch>
        </p:blipFill>
        <p:spPr>
          <a:xfrm>
            <a:off x="4913275" y="906000"/>
            <a:ext cx="3808901" cy="183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gd47f34a701_0_103"/>
          <p:cNvPicPr preferRelativeResize="0"/>
          <p:nvPr/>
        </p:nvPicPr>
        <p:blipFill rotWithShape="1">
          <a:blip r:embed="rId3">
            <a:alphaModFix/>
          </a:blip>
          <a:srcRect b="0" l="0" r="0" t="0"/>
          <a:stretch/>
        </p:blipFill>
        <p:spPr>
          <a:xfrm>
            <a:off x="628551" y="601275"/>
            <a:ext cx="2693909" cy="3300376"/>
          </a:xfrm>
          <a:prstGeom prst="rect">
            <a:avLst/>
          </a:prstGeom>
          <a:noFill/>
          <a:ln>
            <a:noFill/>
          </a:ln>
        </p:spPr>
      </p:pic>
      <p:sp>
        <p:nvSpPr>
          <p:cNvPr id="255" name="Google Shape;255;gd47f34a701_0_103"/>
          <p:cNvSpPr txBox="1"/>
          <p:nvPr/>
        </p:nvSpPr>
        <p:spPr>
          <a:xfrm>
            <a:off x="628560" y="158867"/>
            <a:ext cx="7506300" cy="51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t>Atlas - Crear cuenta</a:t>
            </a:r>
            <a:endParaRPr sz="2400"/>
          </a:p>
        </p:txBody>
      </p:sp>
      <p:pic>
        <p:nvPicPr>
          <p:cNvPr id="256" name="Google Shape;256;gd47f34a701_0_103"/>
          <p:cNvPicPr preferRelativeResize="0"/>
          <p:nvPr/>
        </p:nvPicPr>
        <p:blipFill rotWithShape="1">
          <a:blip r:embed="rId4">
            <a:alphaModFix/>
          </a:blip>
          <a:srcRect b="0" l="0" r="0" t="0"/>
          <a:stretch/>
        </p:blipFill>
        <p:spPr>
          <a:xfrm>
            <a:off x="4388774" y="795425"/>
            <a:ext cx="4378351" cy="3372525"/>
          </a:xfrm>
          <a:prstGeom prst="rect">
            <a:avLst/>
          </a:prstGeom>
          <a:noFill/>
          <a:ln>
            <a:noFill/>
          </a:ln>
        </p:spPr>
      </p:pic>
      <p:sp>
        <p:nvSpPr>
          <p:cNvPr id="257" name="Google Shape;257;gd47f34a701_0_103"/>
          <p:cNvSpPr txBox="1"/>
          <p:nvPr/>
        </p:nvSpPr>
        <p:spPr>
          <a:xfrm>
            <a:off x="4331810" y="371117"/>
            <a:ext cx="7506300" cy="51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t>Crear un cluster</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d47f34a701_0_111"/>
          <p:cNvSpPr txBox="1"/>
          <p:nvPr/>
        </p:nvSpPr>
        <p:spPr>
          <a:xfrm>
            <a:off x="647960" y="133817"/>
            <a:ext cx="7506300" cy="51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t>Podemos cargar data mock para probar!</a:t>
            </a:r>
            <a:endParaRPr sz="2400"/>
          </a:p>
        </p:txBody>
      </p:sp>
      <p:pic>
        <p:nvPicPr>
          <p:cNvPr id="263" name="Google Shape;263;gd47f34a701_0_111"/>
          <p:cNvPicPr preferRelativeResize="0"/>
          <p:nvPr/>
        </p:nvPicPr>
        <p:blipFill rotWithShape="1">
          <a:blip r:embed="rId3">
            <a:alphaModFix/>
          </a:blip>
          <a:srcRect b="0" l="0" r="0" t="0"/>
          <a:stretch/>
        </p:blipFill>
        <p:spPr>
          <a:xfrm>
            <a:off x="793900" y="646823"/>
            <a:ext cx="4768651" cy="31582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d47f34a701_0_119"/>
          <p:cNvSpPr txBox="1"/>
          <p:nvPr/>
        </p:nvSpPr>
        <p:spPr>
          <a:xfrm>
            <a:off x="647960" y="133817"/>
            <a:ext cx="7506300" cy="51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t>Hay que crear un user y asignarle privilegios</a:t>
            </a:r>
            <a:endParaRPr sz="2400"/>
          </a:p>
        </p:txBody>
      </p:sp>
      <p:pic>
        <p:nvPicPr>
          <p:cNvPr id="269" name="Google Shape;269;gd47f34a701_0_119"/>
          <p:cNvPicPr preferRelativeResize="0"/>
          <p:nvPr/>
        </p:nvPicPr>
        <p:blipFill rotWithShape="1">
          <a:blip r:embed="rId3">
            <a:alphaModFix/>
          </a:blip>
          <a:srcRect b="0" l="0" r="0" t="0"/>
          <a:stretch/>
        </p:blipFill>
        <p:spPr>
          <a:xfrm>
            <a:off x="2281312" y="1195425"/>
            <a:ext cx="4263425" cy="3324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d47f34a701_0_125"/>
          <p:cNvSpPr txBox="1"/>
          <p:nvPr/>
        </p:nvSpPr>
        <p:spPr>
          <a:xfrm>
            <a:off x="647960" y="133817"/>
            <a:ext cx="7506300" cy="51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t>El acceso IP decidimos si va a ser nuestra compu, varios lugares o cualquier lugar</a:t>
            </a:r>
            <a:endParaRPr sz="2400"/>
          </a:p>
        </p:txBody>
      </p:sp>
      <p:pic>
        <p:nvPicPr>
          <p:cNvPr id="275" name="Google Shape;275;gd47f34a701_0_125"/>
          <p:cNvPicPr preferRelativeResize="0"/>
          <p:nvPr/>
        </p:nvPicPr>
        <p:blipFill rotWithShape="1">
          <a:blip r:embed="rId3">
            <a:alphaModFix/>
          </a:blip>
          <a:srcRect b="0" l="0" r="0" t="0"/>
          <a:stretch/>
        </p:blipFill>
        <p:spPr>
          <a:xfrm>
            <a:off x="2004523" y="1387477"/>
            <a:ext cx="4816999" cy="2911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d47f34a701_0_131"/>
          <p:cNvSpPr txBox="1"/>
          <p:nvPr/>
        </p:nvSpPr>
        <p:spPr>
          <a:xfrm>
            <a:off x="647960" y="133817"/>
            <a:ext cx="7506300" cy="51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t>Ahora ya tenemos nuestro string de conexión para Compass o Node</a:t>
            </a:r>
            <a:endParaRPr sz="2400"/>
          </a:p>
        </p:txBody>
      </p:sp>
      <p:pic>
        <p:nvPicPr>
          <p:cNvPr id="281" name="Google Shape;281;gd47f34a701_0_131"/>
          <p:cNvPicPr preferRelativeResize="0"/>
          <p:nvPr/>
        </p:nvPicPr>
        <p:blipFill rotWithShape="1">
          <a:blip r:embed="rId3">
            <a:alphaModFix/>
          </a:blip>
          <a:srcRect b="0" l="0" r="0" t="0"/>
          <a:stretch/>
        </p:blipFill>
        <p:spPr>
          <a:xfrm>
            <a:off x="2050025" y="1195425"/>
            <a:ext cx="4726000" cy="3449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d47f34a701_0_137"/>
          <p:cNvSpPr txBox="1"/>
          <p:nvPr/>
        </p:nvSpPr>
        <p:spPr>
          <a:xfrm>
            <a:off x="647960" y="133817"/>
            <a:ext cx="7506300" cy="51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s" sz="2400"/>
              <a:t>Ya podemos empezar a ver nuestra base de datos!</a:t>
            </a:r>
            <a:endParaRPr sz="2400"/>
          </a:p>
        </p:txBody>
      </p:sp>
      <p:pic>
        <p:nvPicPr>
          <p:cNvPr id="287" name="Google Shape;287;gd47f34a701_0_137"/>
          <p:cNvPicPr preferRelativeResize="0"/>
          <p:nvPr/>
        </p:nvPicPr>
        <p:blipFill rotWithShape="1">
          <a:blip r:embed="rId3">
            <a:alphaModFix/>
          </a:blip>
          <a:srcRect b="0" l="0" r="0" t="0"/>
          <a:stretch/>
        </p:blipFill>
        <p:spPr>
          <a:xfrm>
            <a:off x="1313645" y="1195423"/>
            <a:ext cx="6096325" cy="3117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cd51fe17d4_0_18"/>
          <p:cNvSpPr txBox="1"/>
          <p:nvPr/>
        </p:nvSpPr>
        <p:spPr>
          <a:xfrm>
            <a:off x="403275" y="176350"/>
            <a:ext cx="8242200" cy="365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2050">
                <a:latin typeface="Roboto Slab"/>
                <a:ea typeface="Roboto Slab"/>
                <a:cs typeface="Roboto Slab"/>
                <a:sym typeface="Roboto Slab"/>
              </a:rPr>
              <a:t>Base de datos distribuida</a:t>
            </a:r>
            <a:endParaRPr sz="2050">
              <a:latin typeface="Roboto Slab"/>
              <a:ea typeface="Roboto Slab"/>
              <a:cs typeface="Roboto Slab"/>
              <a:sym typeface="Roboto Slab"/>
            </a:endParaRPr>
          </a:p>
          <a:p>
            <a:pPr indent="0" lvl="0" marL="0" rtl="0" algn="l">
              <a:lnSpc>
                <a:spcPct val="115000"/>
              </a:lnSpc>
              <a:spcBef>
                <a:spcPts val="800"/>
              </a:spcBef>
              <a:spcAft>
                <a:spcPts val="0"/>
              </a:spcAft>
              <a:buClr>
                <a:schemeClr val="dk1"/>
              </a:buClr>
              <a:buSzPts val="1100"/>
              <a:buFont typeface="Arial"/>
              <a:buNone/>
            </a:pPr>
            <a:r>
              <a:rPr lang="es" sz="1150"/>
              <a:t>La </a:t>
            </a:r>
            <a:r>
              <a:rPr b="1" lang="es" sz="1150"/>
              <a:t>base de datos distribuida</a:t>
            </a:r>
            <a:r>
              <a:rPr lang="es" sz="1150"/>
              <a:t> consiste en el almacenamiento de porciones de la base de datos en diferentes ubicaciones físicas y, por tanto, el procesamiento está distribuido o replicado entre los distintos puntos de una red de trabajo.</a:t>
            </a:r>
            <a:endParaRPr sz="1150"/>
          </a:p>
          <a:p>
            <a:pPr indent="0" lvl="0" marL="0" rtl="0" algn="l">
              <a:lnSpc>
                <a:spcPct val="115000"/>
              </a:lnSpc>
              <a:spcBef>
                <a:spcPts val="1500"/>
              </a:spcBef>
              <a:spcAft>
                <a:spcPts val="0"/>
              </a:spcAft>
              <a:buClr>
                <a:schemeClr val="dk1"/>
              </a:buClr>
              <a:buSzPts val="1100"/>
              <a:buFont typeface="Arial"/>
              <a:buNone/>
            </a:pPr>
            <a:r>
              <a:rPr lang="es" sz="1150"/>
              <a:t>Consecuentemente, la base de datos distribuida tiene una </a:t>
            </a:r>
            <a:r>
              <a:rPr b="1" lang="es" sz="1150"/>
              <a:t>mayor disponibilidad de los datos</a:t>
            </a:r>
            <a:r>
              <a:rPr lang="es" sz="1150"/>
              <a:t> debido a sus múltiples ubicaciones. De esta forma, si una de las bases de datos fallase, se podría seguir funcionando correctamente, aunque puede que un poco ralentizado. Sin embargo, esta misma característica de estar distribuido puede provocar que haya </a:t>
            </a:r>
            <a:r>
              <a:rPr b="1" lang="es" sz="1150"/>
              <a:t>duplicidad de los datos y un menor nivel de seguridad</a:t>
            </a:r>
            <a:r>
              <a:rPr lang="es" sz="1150"/>
              <a:t>.</a:t>
            </a:r>
            <a:endParaRPr sz="1150"/>
          </a:p>
          <a:p>
            <a:pPr indent="0" lvl="0" marL="0" rtl="0" algn="l">
              <a:lnSpc>
                <a:spcPct val="115000"/>
              </a:lnSpc>
              <a:spcBef>
                <a:spcPts val="1500"/>
              </a:spcBef>
              <a:spcAft>
                <a:spcPts val="1500"/>
              </a:spcAft>
              <a:buClr>
                <a:schemeClr val="dk1"/>
              </a:buClr>
              <a:buSzPts val="1100"/>
              <a:buFont typeface="Arial"/>
              <a:buNone/>
            </a:pPr>
            <a:r>
              <a:rPr lang="es" sz="1150"/>
              <a:t>Dentro de las bases de datos distribuidas hay 2 tipos: </a:t>
            </a:r>
            <a:r>
              <a:rPr b="1" lang="es" sz="1150"/>
              <a:t>homogéneas y heterogéneas</a:t>
            </a:r>
            <a:r>
              <a:rPr lang="es" sz="1150"/>
              <a:t>. Las homogéneas son conscientes de las otras ubicaciones y cooperan en el procesamiento de las solicitudes. Además, tienen el mismo esquema y el mismo sistema de gestión de base de datos (DBMS). Mientras que las heterogéneas cooperan de forma limitada el procesamiento ya que pueden tener el DBMS y los esquemas diferentes e, incluso, que los sitios no se conozcan entre sí. En resumen, las homogéneas se utilizan generalmente dentro de una misma empresa u organización y, por eso, tienen el mismo DBMS y se conocen. Las heterogéneas se suelen utilizan entre distintas empresas u organizaciones en las que cada una tiene su propio DBMS y, es posible, que ni conozcan cuáles son las otras ubicaciones.</a:t>
            </a:r>
            <a:endParaRPr b="0" i="0" sz="14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d47f34a701_0_7"/>
          <p:cNvSpPr txBox="1"/>
          <p:nvPr/>
        </p:nvSpPr>
        <p:spPr>
          <a:xfrm>
            <a:off x="363025" y="113200"/>
            <a:ext cx="8751600" cy="41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950">
                <a:latin typeface="Roboto Slab"/>
                <a:ea typeface="Roboto Slab"/>
                <a:cs typeface="Roboto Slab"/>
                <a:sym typeface="Roboto Slab"/>
              </a:rPr>
              <a:t>Base de datos orientada a objetos</a:t>
            </a:r>
            <a:endParaRPr sz="1950">
              <a:latin typeface="Roboto Slab"/>
              <a:ea typeface="Roboto Slab"/>
              <a:cs typeface="Roboto Slab"/>
              <a:sym typeface="Roboto Slab"/>
            </a:endParaRPr>
          </a:p>
          <a:p>
            <a:pPr indent="0" lvl="0" marL="0" rtl="0" algn="l">
              <a:lnSpc>
                <a:spcPct val="115000"/>
              </a:lnSpc>
              <a:spcBef>
                <a:spcPts val="800"/>
              </a:spcBef>
              <a:spcAft>
                <a:spcPts val="0"/>
              </a:spcAft>
              <a:buNone/>
            </a:pPr>
            <a:r>
              <a:rPr lang="es" sz="1150"/>
              <a:t>La </a:t>
            </a:r>
            <a:r>
              <a:rPr b="1" lang="es" sz="1150"/>
              <a:t>base de datos orientada a objetos</a:t>
            </a:r>
            <a:r>
              <a:rPr lang="es" sz="1150"/>
              <a:t>, u </a:t>
            </a:r>
            <a:r>
              <a:rPr i="1" lang="es" sz="1150"/>
              <a:t>Object-Oriented Database</a:t>
            </a:r>
            <a:r>
              <a:rPr lang="es" sz="1150"/>
              <a:t>, representa los datos en forma de objetos y clases. El objeto puede ser desde un resultado de búsqueda a una tabla; y una clase es una colección de objetos.</a:t>
            </a:r>
            <a:endParaRPr sz="1150"/>
          </a:p>
          <a:p>
            <a:pPr indent="0" lvl="0" marL="0" rtl="0" algn="l">
              <a:lnSpc>
                <a:spcPct val="115000"/>
              </a:lnSpc>
              <a:spcBef>
                <a:spcPts val="1500"/>
              </a:spcBef>
              <a:spcAft>
                <a:spcPts val="0"/>
              </a:spcAft>
              <a:buNone/>
            </a:pPr>
            <a:r>
              <a:rPr lang="es" sz="1150"/>
              <a:t>Los objetos tienen la </a:t>
            </a:r>
            <a:r>
              <a:rPr b="1" lang="es" sz="1150"/>
              <a:t>capacidad de encapsular</a:t>
            </a:r>
            <a:r>
              <a:rPr lang="es" sz="1150"/>
              <a:t> tanto un estado como un comportamiento de un objeto. Además, también puede almacenar las relaciones que tiene con otros objetos e, incluso, agruparse con otros objetos para formas objetos complejos. De esta forma, el objeto puede ser referenciado o nombrado posteriormente, como una unidad sin tener que entrar en sus complejidades. Este tipo de base de datos están generalmente están escritas en </a:t>
            </a:r>
            <a:r>
              <a:rPr b="1" lang="es" sz="1150"/>
              <a:t>lenguajes de programación orientados a objetos</a:t>
            </a:r>
            <a:r>
              <a:rPr lang="es" sz="1150"/>
              <a:t> como Java, C o Smalltalk.</a:t>
            </a:r>
            <a:endParaRPr sz="1150"/>
          </a:p>
          <a:p>
            <a:pPr indent="0" lvl="0" marL="0" rtl="0" algn="l">
              <a:lnSpc>
                <a:spcPct val="115000"/>
              </a:lnSpc>
              <a:spcBef>
                <a:spcPts val="1500"/>
              </a:spcBef>
              <a:spcAft>
                <a:spcPts val="0"/>
              </a:spcAft>
              <a:buNone/>
            </a:pPr>
            <a:r>
              <a:rPr lang="es" sz="1950">
                <a:latin typeface="Roboto Slab"/>
                <a:ea typeface="Roboto Slab"/>
                <a:cs typeface="Roboto Slab"/>
                <a:sym typeface="Roboto Slab"/>
              </a:rPr>
              <a:t>Base de datos gráfica o de grafos</a:t>
            </a:r>
            <a:endParaRPr sz="1950">
              <a:latin typeface="Roboto Slab"/>
              <a:ea typeface="Roboto Slab"/>
              <a:cs typeface="Roboto Slab"/>
              <a:sym typeface="Roboto Slab"/>
            </a:endParaRPr>
          </a:p>
          <a:p>
            <a:pPr indent="0" lvl="0" marL="0" rtl="0" algn="l">
              <a:lnSpc>
                <a:spcPct val="115000"/>
              </a:lnSpc>
              <a:spcBef>
                <a:spcPts val="800"/>
              </a:spcBef>
              <a:spcAft>
                <a:spcPts val="0"/>
              </a:spcAft>
              <a:buNone/>
            </a:pPr>
            <a:r>
              <a:rPr lang="es" sz="1150"/>
              <a:t>En cuanto a la </a:t>
            </a:r>
            <a:r>
              <a:rPr b="1" lang="es" sz="1150"/>
              <a:t>base de datos gráfica</a:t>
            </a:r>
            <a:r>
              <a:rPr lang="es" sz="1150"/>
              <a:t>, también conocida como orientada a grafos, se diferencian de las anteriores en que están especializadas en </a:t>
            </a:r>
            <a:r>
              <a:rPr b="1" lang="es" sz="1150"/>
              <a:t>establecer relaciones entre los datos de forma visual y navegar por dichas relaciones</a:t>
            </a:r>
            <a:r>
              <a:rPr lang="es" sz="1150"/>
              <a:t>. Para leer la información, hay que leer los nodos o conectores (puntos de conexión de los datos de las tablas), generando un lenguaje natural. Algunos </a:t>
            </a:r>
            <a:r>
              <a:rPr b="1" lang="es" sz="1150"/>
              <a:t>ejemplos</a:t>
            </a:r>
            <a:r>
              <a:rPr lang="es" sz="1150"/>
              <a:t> de bases de datos de gráficas son Neo4j y Amazon Neptune.</a:t>
            </a:r>
            <a:endParaRPr sz="1150"/>
          </a:p>
          <a:p>
            <a:pPr indent="0" lvl="0" marL="0" rtl="0" algn="l">
              <a:spcBef>
                <a:spcPts val="15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cd51fe17d4_0_31"/>
          <p:cNvSpPr txBox="1"/>
          <p:nvPr/>
        </p:nvSpPr>
        <p:spPr>
          <a:xfrm>
            <a:off x="363025" y="113200"/>
            <a:ext cx="8751600" cy="29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950">
                <a:latin typeface="Roboto Slab"/>
                <a:ea typeface="Roboto Slab"/>
                <a:cs typeface="Roboto Slab"/>
                <a:sym typeface="Roboto Slab"/>
              </a:rPr>
              <a:t>Base de datos cloud</a:t>
            </a:r>
            <a:endParaRPr sz="1950">
              <a:latin typeface="Roboto Slab"/>
              <a:ea typeface="Roboto Slab"/>
              <a:cs typeface="Roboto Slab"/>
              <a:sym typeface="Roboto Slab"/>
            </a:endParaRPr>
          </a:p>
          <a:p>
            <a:pPr indent="0" lvl="0" marL="0" rtl="0" algn="l">
              <a:lnSpc>
                <a:spcPct val="115000"/>
              </a:lnSpc>
              <a:spcBef>
                <a:spcPts val="800"/>
              </a:spcBef>
              <a:spcAft>
                <a:spcPts val="0"/>
              </a:spcAft>
              <a:buNone/>
            </a:pPr>
            <a:r>
              <a:rPr lang="es" sz="1150"/>
              <a:t>Las bases de datos en la nube son las que están optimizadas o construidas para esa clase de ambientes, en vez de estar en las instalaciones de quienes las usan. Algunas de sus ventajas con que se puede pagar por la cantidad de espacio y banda que se va a consumir. Además son fáciles de escalar y tienen una alta disponibilidad</a:t>
            </a:r>
            <a:endParaRPr sz="1150"/>
          </a:p>
          <a:p>
            <a:pPr indent="0" lvl="0" marL="0" rtl="0" algn="l">
              <a:lnSpc>
                <a:spcPct val="115000"/>
              </a:lnSpc>
              <a:spcBef>
                <a:spcPts val="1500"/>
              </a:spcBef>
              <a:spcAft>
                <a:spcPts val="0"/>
              </a:spcAft>
              <a:buNone/>
            </a:pPr>
            <a:r>
              <a:rPr lang="es" sz="1950">
                <a:latin typeface="Roboto Slab"/>
                <a:ea typeface="Roboto Slab"/>
                <a:cs typeface="Roboto Slab"/>
                <a:sym typeface="Roboto Slab"/>
              </a:rPr>
              <a:t>Base de datos NoSQL</a:t>
            </a:r>
            <a:endParaRPr sz="1950">
              <a:latin typeface="Roboto Slab"/>
              <a:ea typeface="Roboto Slab"/>
              <a:cs typeface="Roboto Slab"/>
              <a:sym typeface="Roboto Slab"/>
            </a:endParaRPr>
          </a:p>
          <a:p>
            <a:pPr indent="0" lvl="0" marL="0" rtl="0" algn="l">
              <a:lnSpc>
                <a:spcPct val="115000"/>
              </a:lnSpc>
              <a:spcBef>
                <a:spcPts val="800"/>
              </a:spcBef>
              <a:spcAft>
                <a:spcPts val="0"/>
              </a:spcAft>
              <a:buNone/>
            </a:pPr>
            <a:r>
              <a:rPr lang="es" sz="1150"/>
              <a:t>Su nombre viene de “no solo SQL”. Se usan para grandes sets de data distribuida. Son bases de datos muy eficientes en lo que es análisis y manejo de data no distribuida, además de ser mucho más rápidas de configurar y empezar a usar que las SQL tradicionales.</a:t>
            </a:r>
            <a:endParaRPr sz="1150"/>
          </a:p>
          <a:p>
            <a:pPr indent="0" lvl="0" marL="0" rtl="0" algn="l">
              <a:spcBef>
                <a:spcPts val="15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d47f34a701_0_11"/>
          <p:cNvSpPr txBox="1"/>
          <p:nvPr/>
        </p:nvSpPr>
        <p:spPr>
          <a:xfrm>
            <a:off x="363025" y="113200"/>
            <a:ext cx="8751600" cy="40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2650">
                <a:latin typeface="Roboto Slab"/>
                <a:ea typeface="Roboto Slab"/>
                <a:cs typeface="Roboto Slab"/>
                <a:sym typeface="Roboto Slab"/>
              </a:rPr>
              <a:t>¿Qué es SQL?</a:t>
            </a:r>
            <a:endParaRPr sz="2650">
              <a:latin typeface="Roboto Slab"/>
              <a:ea typeface="Roboto Slab"/>
              <a:cs typeface="Roboto Slab"/>
              <a:sym typeface="Roboto Slab"/>
            </a:endParaRPr>
          </a:p>
          <a:p>
            <a:pPr indent="0" lvl="0" marL="0" rtl="0" algn="l">
              <a:lnSpc>
                <a:spcPct val="115000"/>
              </a:lnSpc>
              <a:spcBef>
                <a:spcPts val="800"/>
              </a:spcBef>
              <a:spcAft>
                <a:spcPts val="0"/>
              </a:spcAft>
              <a:buNone/>
            </a:pPr>
            <a:r>
              <a:rPr lang="es" sz="1200">
                <a:solidFill>
                  <a:schemeClr val="dk1"/>
                </a:solidFill>
              </a:rPr>
              <a:t>Structured Query Language es el lenguaje estándar para manejar bases de datos relacionales. </a:t>
            </a:r>
            <a:endParaRPr sz="1200">
              <a:solidFill>
                <a:schemeClr val="dk1"/>
              </a:solidFill>
            </a:endParaRPr>
          </a:p>
          <a:p>
            <a:pPr indent="0" lvl="0" marL="0" rtl="0" algn="l">
              <a:lnSpc>
                <a:spcPct val="115000"/>
              </a:lnSpc>
              <a:spcBef>
                <a:spcPts val="1500"/>
              </a:spcBef>
              <a:spcAft>
                <a:spcPts val="0"/>
              </a:spcAft>
              <a:buNone/>
            </a:pPr>
            <a:r>
              <a:rPr lang="es" sz="1200">
                <a:solidFill>
                  <a:schemeClr val="dk1"/>
                </a:solidFill>
                <a:highlight>
                  <a:srgbClr val="FFFFFF"/>
                </a:highlight>
              </a:rPr>
              <a:t>Es un </a:t>
            </a:r>
            <a:r>
              <a:rPr lang="es" sz="1200">
                <a:solidFill>
                  <a:schemeClr val="dk1"/>
                </a:solidFill>
                <a:highlight>
                  <a:srgbClr val="FFFFFF"/>
                </a:highlight>
                <a:uFill>
                  <a:noFill/>
                </a:uFill>
                <a:hlinkClick r:id="rId3">
                  <a:extLst>
                    <a:ext uri="{A12FA001-AC4F-418D-AE19-62706E023703}">
                      <ahyp:hlinkClr val="tx"/>
                    </a:ext>
                  </a:extLst>
                </a:hlinkClick>
              </a:rPr>
              <a:t>lenguaje de dominio específico</a:t>
            </a:r>
            <a:r>
              <a:rPr lang="es" sz="1200">
                <a:solidFill>
                  <a:schemeClr val="dk1"/>
                </a:solidFill>
                <a:highlight>
                  <a:srgbClr val="FFFFFF"/>
                </a:highlight>
              </a:rPr>
              <a:t> utilizado en programación, diseñado para administrar, y recuperar información de </a:t>
            </a:r>
            <a:r>
              <a:rPr lang="es" sz="1200">
                <a:solidFill>
                  <a:schemeClr val="dk1"/>
                </a:solidFill>
                <a:highlight>
                  <a:srgbClr val="FFFFFF"/>
                </a:highlight>
                <a:uFill>
                  <a:noFill/>
                </a:uFill>
                <a:hlinkClick r:id="rId4">
                  <a:extLst>
                    <a:ext uri="{A12FA001-AC4F-418D-AE19-62706E023703}">
                      <ahyp:hlinkClr val="tx"/>
                    </a:ext>
                  </a:extLst>
                </a:hlinkClick>
              </a:rPr>
              <a:t>sistemas de gestión de bases de datos relacionales</a:t>
            </a:r>
            <a:r>
              <a:rPr lang="es" sz="1200">
                <a:solidFill>
                  <a:schemeClr val="dk1"/>
                </a:solidFill>
                <a:highlight>
                  <a:srgbClr val="FFFFFF"/>
                </a:highlight>
              </a:rPr>
              <a:t>.​ Una de sus principales características es el manejo del </a:t>
            </a:r>
            <a:r>
              <a:rPr lang="es" sz="1200">
                <a:solidFill>
                  <a:schemeClr val="dk1"/>
                </a:solidFill>
                <a:highlight>
                  <a:srgbClr val="FFFFFF"/>
                </a:highlight>
                <a:uFill>
                  <a:noFill/>
                </a:uFill>
                <a:hlinkClick r:id="rId5">
                  <a:extLst>
                    <a:ext uri="{A12FA001-AC4F-418D-AE19-62706E023703}">
                      <ahyp:hlinkClr val="tx"/>
                    </a:ext>
                  </a:extLst>
                </a:hlinkClick>
              </a:rPr>
              <a:t>álgebra</a:t>
            </a:r>
            <a:r>
              <a:rPr lang="es" sz="1200">
                <a:solidFill>
                  <a:schemeClr val="dk1"/>
                </a:solidFill>
                <a:highlight>
                  <a:srgbClr val="FFFFFF"/>
                </a:highlight>
              </a:rPr>
              <a:t> y el </a:t>
            </a:r>
            <a:r>
              <a:rPr lang="es" sz="1200">
                <a:solidFill>
                  <a:schemeClr val="dk1"/>
                </a:solidFill>
                <a:highlight>
                  <a:srgbClr val="FFFFFF"/>
                </a:highlight>
                <a:uFill>
                  <a:noFill/>
                </a:uFill>
                <a:hlinkClick r:id="rId6">
                  <a:extLst>
                    <a:ext uri="{A12FA001-AC4F-418D-AE19-62706E023703}">
                      <ahyp:hlinkClr val="tx"/>
                    </a:ext>
                  </a:extLst>
                </a:hlinkClick>
              </a:rPr>
              <a:t>cálculo relacional</a:t>
            </a:r>
            <a:r>
              <a:rPr lang="es" sz="1200">
                <a:solidFill>
                  <a:schemeClr val="dk1"/>
                </a:solidFill>
                <a:highlight>
                  <a:srgbClr val="FFFFFF"/>
                </a:highlight>
              </a:rPr>
              <a:t> para efectuar consultas con el fin de recuperar, de forma sencilla, </a:t>
            </a:r>
            <a:r>
              <a:rPr lang="es" sz="1200">
                <a:solidFill>
                  <a:schemeClr val="dk1"/>
                </a:solidFill>
                <a:highlight>
                  <a:srgbClr val="FFFFFF"/>
                </a:highlight>
                <a:uFill>
                  <a:noFill/>
                </a:uFill>
                <a:hlinkClick r:id="rId7">
                  <a:extLst>
                    <a:ext uri="{A12FA001-AC4F-418D-AE19-62706E023703}">
                      <ahyp:hlinkClr val="tx"/>
                    </a:ext>
                  </a:extLst>
                </a:hlinkClick>
              </a:rPr>
              <a:t>información</a:t>
            </a:r>
            <a:r>
              <a:rPr lang="es" sz="1200">
                <a:solidFill>
                  <a:schemeClr val="dk1"/>
                </a:solidFill>
                <a:highlight>
                  <a:srgbClr val="FFFFFF"/>
                </a:highlight>
              </a:rPr>
              <a:t> de </a:t>
            </a:r>
            <a:r>
              <a:rPr lang="es" sz="1200">
                <a:solidFill>
                  <a:schemeClr val="dk1"/>
                </a:solidFill>
                <a:highlight>
                  <a:srgbClr val="FFFFFF"/>
                </a:highlight>
                <a:uFill>
                  <a:noFill/>
                </a:uFill>
                <a:hlinkClick r:id="rId8">
                  <a:extLst>
                    <a:ext uri="{A12FA001-AC4F-418D-AE19-62706E023703}">
                      <ahyp:hlinkClr val="tx"/>
                    </a:ext>
                  </a:extLst>
                </a:hlinkClick>
              </a:rPr>
              <a:t>bases de datos</a:t>
            </a:r>
            <a:r>
              <a:rPr lang="es" sz="1200">
                <a:solidFill>
                  <a:schemeClr val="dk1"/>
                </a:solidFill>
                <a:highlight>
                  <a:srgbClr val="FFFFFF"/>
                </a:highlight>
              </a:rPr>
              <a:t>, así como realizar cambios en ellas.</a:t>
            </a:r>
            <a:endParaRPr sz="1200">
              <a:solidFill>
                <a:schemeClr val="dk1"/>
              </a:solidFill>
              <a:highlight>
                <a:srgbClr val="FFFFFF"/>
              </a:highlight>
            </a:endParaRPr>
          </a:p>
          <a:p>
            <a:pPr indent="0" lvl="0" marL="0" rtl="0" algn="l">
              <a:lnSpc>
                <a:spcPct val="115000"/>
              </a:lnSpc>
              <a:spcBef>
                <a:spcPts val="1500"/>
              </a:spcBef>
              <a:spcAft>
                <a:spcPts val="0"/>
              </a:spcAft>
              <a:buNone/>
            </a:pPr>
            <a:r>
              <a:rPr lang="es" sz="1200">
                <a:solidFill>
                  <a:schemeClr val="dk1"/>
                </a:solidFill>
                <a:highlight>
                  <a:srgbClr val="FFFFFF"/>
                </a:highlight>
              </a:rPr>
              <a:t>Originalmente basado en el álgebra relacional y en el cálculo relacional, SQL consiste en un </a:t>
            </a:r>
            <a:r>
              <a:rPr lang="es" sz="1200">
                <a:solidFill>
                  <a:schemeClr val="dk1"/>
                </a:solidFill>
                <a:highlight>
                  <a:srgbClr val="FFFFFF"/>
                </a:highlight>
                <a:uFill>
                  <a:noFill/>
                </a:uFill>
                <a:hlinkClick r:id="rId9">
                  <a:extLst>
                    <a:ext uri="{A12FA001-AC4F-418D-AE19-62706E023703}">
                      <ahyp:hlinkClr val="tx"/>
                    </a:ext>
                  </a:extLst>
                </a:hlinkClick>
              </a:rPr>
              <a:t>lenguaje de definición de datos</a:t>
            </a:r>
            <a:r>
              <a:rPr lang="es" sz="1200">
                <a:solidFill>
                  <a:schemeClr val="dk1"/>
                </a:solidFill>
                <a:highlight>
                  <a:srgbClr val="FFFFFF"/>
                </a:highlight>
              </a:rPr>
              <a:t>, un </a:t>
            </a:r>
            <a:r>
              <a:rPr lang="es" sz="1200">
                <a:solidFill>
                  <a:schemeClr val="dk1"/>
                </a:solidFill>
                <a:highlight>
                  <a:srgbClr val="FFFFFF"/>
                </a:highlight>
                <a:uFill>
                  <a:noFill/>
                </a:uFill>
                <a:hlinkClick r:id="rId10">
                  <a:extLst>
                    <a:ext uri="{A12FA001-AC4F-418D-AE19-62706E023703}">
                      <ahyp:hlinkClr val="tx"/>
                    </a:ext>
                  </a:extLst>
                </a:hlinkClick>
              </a:rPr>
              <a:t>lenguaje de manipulación de datos</a:t>
            </a:r>
            <a:r>
              <a:rPr lang="es" sz="1200">
                <a:solidFill>
                  <a:schemeClr val="dk1"/>
                </a:solidFill>
                <a:highlight>
                  <a:srgbClr val="FFFFFF"/>
                </a:highlight>
              </a:rPr>
              <a:t> y un </a:t>
            </a:r>
            <a:r>
              <a:rPr lang="es" sz="1200">
                <a:solidFill>
                  <a:schemeClr val="dk1"/>
                </a:solidFill>
                <a:highlight>
                  <a:srgbClr val="FFFFFF"/>
                </a:highlight>
                <a:uFill>
                  <a:noFill/>
                </a:uFill>
                <a:hlinkClick r:id="rId11">
                  <a:extLst>
                    <a:ext uri="{A12FA001-AC4F-418D-AE19-62706E023703}">
                      <ahyp:hlinkClr val="tx"/>
                    </a:ext>
                  </a:extLst>
                </a:hlinkClick>
              </a:rPr>
              <a:t>lenguaje de control de datos</a:t>
            </a:r>
            <a:r>
              <a:rPr lang="es" sz="1200">
                <a:solidFill>
                  <a:schemeClr val="dk1"/>
                </a:solidFill>
                <a:highlight>
                  <a:srgbClr val="FFFFFF"/>
                </a:highlight>
              </a:rPr>
              <a:t>. El alcance de SQL incluye la inserción de datos, consultas, actualizaciones y borrado, la creación y modificación de esquemas y el </a:t>
            </a:r>
            <a:r>
              <a:rPr lang="es" sz="1200">
                <a:solidFill>
                  <a:schemeClr val="dk1"/>
                </a:solidFill>
                <a:highlight>
                  <a:srgbClr val="FFFFFF"/>
                </a:highlight>
                <a:uFill>
                  <a:noFill/>
                </a:uFill>
                <a:hlinkClick r:id="rId12">
                  <a:extLst>
                    <a:ext uri="{A12FA001-AC4F-418D-AE19-62706E023703}">
                      <ahyp:hlinkClr val="tx"/>
                    </a:ext>
                  </a:extLst>
                </a:hlinkClick>
              </a:rPr>
              <a:t>control de acceso</a:t>
            </a:r>
            <a:r>
              <a:rPr lang="es" sz="1200">
                <a:solidFill>
                  <a:schemeClr val="dk1"/>
                </a:solidFill>
                <a:highlight>
                  <a:srgbClr val="FFFFFF"/>
                </a:highlight>
              </a:rPr>
              <a:t> a los datos. También el SQL a veces se describe como un </a:t>
            </a:r>
            <a:r>
              <a:rPr lang="es" sz="1200">
                <a:solidFill>
                  <a:schemeClr val="dk1"/>
                </a:solidFill>
                <a:highlight>
                  <a:srgbClr val="FFFFFF"/>
                </a:highlight>
                <a:uFill>
                  <a:noFill/>
                </a:uFill>
                <a:hlinkClick r:id="rId13">
                  <a:extLst>
                    <a:ext uri="{A12FA001-AC4F-418D-AE19-62706E023703}">
                      <ahyp:hlinkClr val="tx"/>
                    </a:ext>
                  </a:extLst>
                </a:hlinkClick>
              </a:rPr>
              <a:t>lenguaje declarativo</a:t>
            </a:r>
            <a:r>
              <a:rPr lang="es" sz="1200">
                <a:solidFill>
                  <a:schemeClr val="dk1"/>
                </a:solidFill>
                <a:highlight>
                  <a:srgbClr val="FFFFFF"/>
                </a:highlight>
              </a:rPr>
              <a:t>, también incluye elementos procesales.</a:t>
            </a:r>
            <a:endParaRPr sz="1200">
              <a:solidFill>
                <a:schemeClr val="dk1"/>
              </a:solidFill>
              <a:highlight>
                <a:srgbClr val="FFFFFF"/>
              </a:highlight>
            </a:endParaRPr>
          </a:p>
          <a:p>
            <a:pPr indent="0" lvl="0" marL="0" rtl="0" algn="l">
              <a:lnSpc>
                <a:spcPct val="115000"/>
              </a:lnSpc>
              <a:spcBef>
                <a:spcPts val="1500"/>
              </a:spcBef>
              <a:spcAft>
                <a:spcPts val="0"/>
              </a:spcAft>
              <a:buNone/>
            </a:pPr>
            <a:r>
              <a:rPr lang="es" sz="1200">
                <a:solidFill>
                  <a:schemeClr val="dk1"/>
                </a:solidFill>
                <a:highlight>
                  <a:srgbClr val="FFFFFF"/>
                </a:highlight>
              </a:rPr>
              <a:t>Su origen se remonta a los años 70, siendo estandarizado en los 80. Sin embargo, cada sistema tiene sus particularidades que hacen que haya que hacer ajustes para pasar de uno al otro.</a:t>
            </a:r>
            <a:endParaRPr sz="1200">
              <a:solidFill>
                <a:schemeClr val="dk1"/>
              </a:solidFill>
              <a:highlight>
                <a:srgbClr val="FFFFFF"/>
              </a:highlight>
            </a:endParaRPr>
          </a:p>
          <a:p>
            <a:pPr indent="0" lvl="0" marL="0" rtl="0" algn="l">
              <a:spcBef>
                <a:spcPts val="15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d47f34a701_0_17"/>
          <p:cNvSpPr txBox="1"/>
          <p:nvPr/>
        </p:nvSpPr>
        <p:spPr>
          <a:xfrm>
            <a:off x="226400" y="205175"/>
            <a:ext cx="8511300" cy="23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Al ser un lenguaje, tiene sus propios tipos de datos, y sus propios comandos, que de acuerdo al sistema que se utilice pueden variar.</a:t>
            </a:r>
            <a:endParaRPr/>
          </a:p>
          <a:p>
            <a:pPr indent="0" lvl="0" marL="0" rtl="0" algn="l">
              <a:spcBef>
                <a:spcPts val="0"/>
              </a:spcBef>
              <a:spcAft>
                <a:spcPts val="0"/>
              </a:spcAft>
              <a:buNone/>
            </a:pPr>
            <a:r>
              <a:t/>
            </a:r>
            <a:endParaRPr/>
          </a:p>
          <a:p>
            <a:pPr indent="-314325" lvl="0" marL="685800" rtl="0" algn="l">
              <a:lnSpc>
                <a:spcPct val="115000"/>
              </a:lnSpc>
              <a:spcBef>
                <a:spcPts val="600"/>
              </a:spcBef>
              <a:spcAft>
                <a:spcPts val="0"/>
              </a:spcAft>
              <a:buClr>
                <a:srgbClr val="202122"/>
              </a:buClr>
              <a:buSzPts val="1350"/>
              <a:buChar char="●"/>
            </a:pPr>
            <a:r>
              <a:rPr b="1" lang="es" sz="1350">
                <a:solidFill>
                  <a:srgbClr val="202122"/>
                </a:solidFill>
                <a:highlight>
                  <a:srgbClr val="FFFFFF"/>
                </a:highlight>
              </a:rPr>
              <a:t>Varchar</a:t>
            </a:r>
            <a:r>
              <a:rPr lang="es" sz="1350">
                <a:solidFill>
                  <a:srgbClr val="202122"/>
                </a:solidFill>
                <a:highlight>
                  <a:srgbClr val="FFFFFF"/>
                </a:highlight>
              </a:rPr>
              <a:t>: Recibe cadena de palabras compuestas de letras, números y caracteres especiales.</a:t>
            </a:r>
            <a:endParaRPr sz="1350">
              <a:solidFill>
                <a:srgbClr val="202122"/>
              </a:solidFill>
              <a:highlight>
                <a:srgbClr val="FFFFFF"/>
              </a:highlight>
            </a:endParaRPr>
          </a:p>
          <a:p>
            <a:pPr indent="-314325" lvl="0" marL="685800" rtl="0" algn="l">
              <a:lnSpc>
                <a:spcPct val="115000"/>
              </a:lnSpc>
              <a:spcBef>
                <a:spcPts val="0"/>
              </a:spcBef>
              <a:spcAft>
                <a:spcPts val="0"/>
              </a:spcAft>
              <a:buClr>
                <a:srgbClr val="202122"/>
              </a:buClr>
              <a:buSzPts val="1350"/>
              <a:buChar char="●"/>
            </a:pPr>
            <a:r>
              <a:rPr b="1" lang="es" sz="1350">
                <a:solidFill>
                  <a:srgbClr val="202122"/>
                </a:solidFill>
                <a:highlight>
                  <a:srgbClr val="FFFFFF"/>
                </a:highlight>
              </a:rPr>
              <a:t>Int</a:t>
            </a:r>
            <a:r>
              <a:rPr lang="es" sz="1350">
                <a:solidFill>
                  <a:srgbClr val="202122"/>
                </a:solidFill>
                <a:highlight>
                  <a:srgbClr val="FFFFFF"/>
                </a:highlight>
              </a:rPr>
              <a:t> es el principal tipo de datos de valores enteros de SQL Server. Con números enteros con o sin signo.</a:t>
            </a:r>
            <a:endParaRPr sz="1350">
              <a:solidFill>
                <a:srgbClr val="202122"/>
              </a:solidFill>
              <a:highlight>
                <a:srgbClr val="FFFFFF"/>
              </a:highlight>
            </a:endParaRPr>
          </a:p>
          <a:p>
            <a:pPr indent="-314325" lvl="0" marL="685800" rtl="0" algn="l">
              <a:lnSpc>
                <a:spcPct val="115000"/>
              </a:lnSpc>
              <a:spcBef>
                <a:spcPts val="0"/>
              </a:spcBef>
              <a:spcAft>
                <a:spcPts val="0"/>
              </a:spcAft>
              <a:buClr>
                <a:srgbClr val="202122"/>
              </a:buClr>
              <a:buSzPts val="1350"/>
              <a:buChar char="●"/>
            </a:pPr>
            <a:r>
              <a:rPr b="1" lang="es" sz="1350">
                <a:solidFill>
                  <a:srgbClr val="202122"/>
                </a:solidFill>
                <a:highlight>
                  <a:srgbClr val="FFFFFF"/>
                </a:highlight>
              </a:rPr>
              <a:t>Date</a:t>
            </a:r>
            <a:r>
              <a:rPr lang="es" sz="1350">
                <a:solidFill>
                  <a:srgbClr val="202122"/>
                </a:solidFill>
                <a:highlight>
                  <a:srgbClr val="FFFFFF"/>
                </a:highlight>
              </a:rPr>
              <a:t>: una fecha de calendario que contiene el año (de cuatro cifras), el mes y el día.</a:t>
            </a:r>
            <a:endParaRPr sz="1350">
              <a:solidFill>
                <a:srgbClr val="202122"/>
              </a:solidFill>
              <a:highlight>
                <a:srgbClr val="FFFFFF"/>
              </a:highlight>
            </a:endParaRPr>
          </a:p>
          <a:p>
            <a:pPr indent="-314325" lvl="0" marL="685800" rtl="0" algn="l">
              <a:lnSpc>
                <a:spcPct val="115000"/>
              </a:lnSpc>
              <a:spcBef>
                <a:spcPts val="0"/>
              </a:spcBef>
              <a:spcAft>
                <a:spcPts val="0"/>
              </a:spcAft>
              <a:buClr>
                <a:srgbClr val="202122"/>
              </a:buClr>
              <a:buSzPts val="1350"/>
              <a:buChar char="●"/>
            </a:pPr>
            <a:r>
              <a:rPr b="1" lang="es" sz="1350">
                <a:solidFill>
                  <a:srgbClr val="202122"/>
                </a:solidFill>
                <a:highlight>
                  <a:srgbClr val="FFFFFF"/>
                </a:highlight>
              </a:rPr>
              <a:t>Time</a:t>
            </a:r>
            <a:r>
              <a:rPr lang="es" sz="1350">
                <a:solidFill>
                  <a:srgbClr val="202122"/>
                </a:solidFill>
                <a:highlight>
                  <a:srgbClr val="FFFFFF"/>
                </a:highlight>
              </a:rPr>
              <a:t>: La hora del día en horas minutos segundos (el valor predeterminado es 0).</a:t>
            </a:r>
            <a:endParaRPr sz="1350">
              <a:solidFill>
                <a:srgbClr val="202122"/>
              </a:solidFill>
              <a:highlight>
                <a:srgbClr val="FFFFFF"/>
              </a:highlight>
            </a:endParaRPr>
          </a:p>
          <a:p>
            <a:pPr indent="0" lvl="0" marL="0" rtl="0" algn="l">
              <a:spcBef>
                <a:spcPts val="100"/>
              </a:spcBef>
              <a:spcAft>
                <a:spcPts val="0"/>
              </a:spcAft>
              <a:buNone/>
            </a:pPr>
            <a:r>
              <a:t/>
            </a:r>
            <a:endParaRPr/>
          </a:p>
        </p:txBody>
      </p:sp>
      <p:pic>
        <p:nvPicPr>
          <p:cNvPr id="118" name="Google Shape;118;gd47f34a701_0_17"/>
          <p:cNvPicPr preferRelativeResize="0"/>
          <p:nvPr/>
        </p:nvPicPr>
        <p:blipFill>
          <a:blip r:embed="rId3">
            <a:alphaModFix/>
          </a:blip>
          <a:stretch>
            <a:fillRect/>
          </a:stretch>
        </p:blipFill>
        <p:spPr>
          <a:xfrm>
            <a:off x="295525" y="2335125"/>
            <a:ext cx="3990983" cy="2302225"/>
          </a:xfrm>
          <a:prstGeom prst="rect">
            <a:avLst/>
          </a:prstGeom>
          <a:noFill/>
          <a:ln>
            <a:noFill/>
          </a:ln>
        </p:spPr>
      </p:pic>
      <p:pic>
        <p:nvPicPr>
          <p:cNvPr id="119" name="Google Shape;119;gd47f34a701_0_17"/>
          <p:cNvPicPr preferRelativeResize="0"/>
          <p:nvPr/>
        </p:nvPicPr>
        <p:blipFill>
          <a:blip r:embed="rId4">
            <a:alphaModFix/>
          </a:blip>
          <a:stretch>
            <a:fillRect/>
          </a:stretch>
        </p:blipFill>
        <p:spPr>
          <a:xfrm>
            <a:off x="5351583" y="2434175"/>
            <a:ext cx="1908220" cy="2302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d47f34a701_0_24"/>
          <p:cNvSpPr txBox="1"/>
          <p:nvPr/>
        </p:nvSpPr>
        <p:spPr>
          <a:xfrm>
            <a:off x="2341825" y="407100"/>
            <a:ext cx="6324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SQL también tiene sus riesgos... así que acá les dejo el pequeño interludio musical que los explica.</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3"/>
              </a:rPr>
              <a:t>https://www.youtube.com/watch?v=i_cVJgIz_Cs&amp;t=3s</a:t>
            </a:r>
            <a:endParaRPr/>
          </a:p>
        </p:txBody>
      </p:sp>
      <p:pic>
        <p:nvPicPr>
          <p:cNvPr id="125" name="Google Shape;125;gd47f34a701_0_24"/>
          <p:cNvPicPr preferRelativeResize="0"/>
          <p:nvPr/>
        </p:nvPicPr>
        <p:blipFill>
          <a:blip r:embed="rId4">
            <a:alphaModFix/>
          </a:blip>
          <a:stretch>
            <a:fillRect/>
          </a:stretch>
        </p:blipFill>
        <p:spPr>
          <a:xfrm>
            <a:off x="3809575" y="1521300"/>
            <a:ext cx="3389396" cy="3384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